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418" r:id="rId2"/>
    <p:sldId id="1066" r:id="rId3"/>
    <p:sldId id="1068" r:id="rId4"/>
    <p:sldId id="1067" r:id="rId5"/>
    <p:sldId id="1091" r:id="rId6"/>
    <p:sldId id="1069" r:id="rId7"/>
    <p:sldId id="1170" r:id="rId8"/>
    <p:sldId id="1071" r:id="rId9"/>
    <p:sldId id="1162" r:id="rId10"/>
    <p:sldId id="1164" r:id="rId11"/>
    <p:sldId id="1165" r:id="rId12"/>
    <p:sldId id="1166" r:id="rId13"/>
    <p:sldId id="1167" r:id="rId14"/>
    <p:sldId id="1168" r:id="rId15"/>
    <p:sldId id="1074" r:id="rId16"/>
    <p:sldId id="1175" r:id="rId17"/>
    <p:sldId id="1075" r:id="rId18"/>
    <p:sldId id="1176" r:id="rId19"/>
    <p:sldId id="1169" r:id="rId20"/>
    <p:sldId id="1153" r:id="rId21"/>
    <p:sldId id="1154" r:id="rId22"/>
    <p:sldId id="1092" r:id="rId23"/>
    <p:sldId id="1093" r:id="rId24"/>
    <p:sldId id="1094" r:id="rId25"/>
    <p:sldId id="1077" r:id="rId26"/>
    <p:sldId id="1132" r:id="rId27"/>
    <p:sldId id="1163" r:id="rId28"/>
    <p:sldId id="1078" r:id="rId29"/>
    <p:sldId id="1114" r:id="rId30"/>
    <p:sldId id="1131" r:id="rId31"/>
    <p:sldId id="1095" r:id="rId32"/>
    <p:sldId id="1151" r:id="rId33"/>
    <p:sldId id="1133" r:id="rId34"/>
    <p:sldId id="1171" r:id="rId35"/>
    <p:sldId id="1182" r:id="rId36"/>
    <p:sldId id="1080" r:id="rId37"/>
    <p:sldId id="1128" r:id="rId38"/>
    <p:sldId id="1149" r:id="rId39"/>
    <p:sldId id="1125" r:id="rId40"/>
    <p:sldId id="1127" r:id="rId41"/>
    <p:sldId id="1139" r:id="rId42"/>
    <p:sldId id="1082" r:id="rId43"/>
    <p:sldId id="1141" r:id="rId44"/>
    <p:sldId id="1172" r:id="rId45"/>
    <p:sldId id="1181" r:id="rId46"/>
    <p:sldId id="1147" r:id="rId47"/>
    <p:sldId id="1083" r:id="rId48"/>
    <p:sldId id="1084" r:id="rId49"/>
    <p:sldId id="1085" r:id="rId50"/>
    <p:sldId id="1086" r:id="rId51"/>
    <p:sldId id="1087" r:id="rId52"/>
    <p:sldId id="1159" r:id="rId53"/>
    <p:sldId id="1088" r:id="rId54"/>
    <p:sldId id="1089" r:id="rId55"/>
    <p:sldId id="1148" r:id="rId56"/>
    <p:sldId id="1090" r:id="rId57"/>
    <p:sldId id="1152" r:id="rId5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3366"/>
    <a:srgbClr val="FF0000"/>
    <a:srgbClr val="000099"/>
    <a:srgbClr val="FFFFFF"/>
    <a:srgbClr val="0000CC"/>
    <a:srgbClr val="CCECFF"/>
    <a:srgbClr val="3333FF"/>
    <a:srgbClr val="6600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4" autoAdjust="0"/>
    <p:restoredTop sz="86355" autoAdjust="0"/>
  </p:normalViewPr>
  <p:slideViewPr>
    <p:cSldViewPr>
      <p:cViewPr varScale="1">
        <p:scale>
          <a:sx n="64" d="100"/>
          <a:sy n="64" d="100"/>
        </p:scale>
        <p:origin x="12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578"/>
    </p:cViewPr>
  </p:sorter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DA87A-2E3B-4ED8-A7F3-26035C5CC603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03FAA-AE86-4984-9D04-4387BEAA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26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ECB7A-57EA-4095-934D-88A94E6E5C57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02427-057C-4DE4-BE92-026221E62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4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2A1D45-44C9-4CFE-934B-3B63E1A6B355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289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EA407F-C6C5-4680-90F8-99BEE3D1AC6F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697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2FF9EB-851A-4A73-B1F2-18B0BAF1BE98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3105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B20FD2-5505-4E52-90CB-30B91770A0AD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802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02427-057C-4DE4-BE92-026221E6262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16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C0BB0F-7376-4A80-984B-ED38C2F4C57A}" type="slidenum">
              <a:rPr lang="en-US" altLang="en-US">
                <a:latin typeface="Times New Roman" panose="02020603050405020304" pitchFamily="18" charset="0"/>
              </a:rPr>
              <a:pPr/>
              <a:t>57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191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OWER POINT TEMPLATES\backgroun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57401"/>
            <a:ext cx="8458200" cy="1543050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FFFF00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XXXX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D2FA-459E-4A31-AA81-45A849899257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1210-1BEA-49DE-99D8-B023AF04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D2FA-459E-4A31-AA81-45A849899257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1210-1BEA-49DE-99D8-B023AF04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D2FA-459E-4A31-AA81-45A849899257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1210-1BEA-49DE-99D8-B023AF04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610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81200"/>
            <a:ext cx="76962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44D4A-8382-4282-8F27-9D70756198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85703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OWER POINT TEMPLATES\backgroun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D2FA-459E-4A31-AA81-45A849899257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1210-1BEA-49DE-99D8-B023AF04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D2FA-459E-4A31-AA81-45A849899257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1210-1BEA-49DE-99D8-B023AF04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D2FA-459E-4A31-AA81-45A849899257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1210-1BEA-49DE-99D8-B023AF04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D2FA-459E-4A31-AA81-45A849899257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1210-1BEA-49DE-99D8-B023AF04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D2FA-459E-4A31-AA81-45A849899257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1210-1BEA-49DE-99D8-B023AF04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D2FA-459E-4A31-AA81-45A849899257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1210-1BEA-49DE-99D8-B023AF04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D2FA-459E-4A31-AA81-45A849899257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1210-1BEA-49DE-99D8-B023AF04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D2FA-459E-4A31-AA81-45A849899257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1210-1BEA-49DE-99D8-B023AF04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OWER POINT TEMPLATES\background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1265238"/>
          </a:xfrm>
          <a:prstGeom prst="rect">
            <a:avLst/>
          </a:prstGeom>
          <a:solidFill>
            <a:srgbClr val="3333CC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3D2FA-459E-4A31-AA81-45A849899257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51210-1BEA-49DE-99D8-B023AF04D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med">
    <p:wipe dir="r"/>
  </p:transition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8458200" cy="2895600"/>
          </a:xfrm>
          <a:solidFill>
            <a:srgbClr val="3333CC">
              <a:alpha val="69804"/>
            </a:srgbClr>
          </a:solidFill>
        </p:spPr>
        <p:txBody>
          <a:bodyPr>
            <a:noAutofit/>
          </a:bodyPr>
          <a:lstStyle/>
          <a:p>
            <a:r>
              <a:rPr lang="nb-NO" sz="4800" b="1" dirty="0" smtClean="0"/>
              <a:t>How we can use space, time, human resources better in the ED</a:t>
            </a:r>
            <a:endParaRPr lang="nb-NO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91000"/>
            <a:ext cx="8077200" cy="1752600"/>
          </a:xfrm>
          <a:solidFill>
            <a:srgbClr val="333399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</a:rPr>
              <a:t>Jeffrey Arnold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000" dirty="0" smtClean="0"/>
              <a:t>Compare results </a:t>
            </a:r>
            <a:br>
              <a:rPr lang="en-US" altLang="en-US" sz="4000" dirty="0" smtClean="0"/>
            </a:br>
            <a:r>
              <a:rPr lang="en-US" altLang="en-US" sz="4000" dirty="0" smtClean="0"/>
              <a:t>with benchmarks</a:t>
            </a:r>
          </a:p>
        </p:txBody>
      </p:sp>
      <p:graphicFrame>
        <p:nvGraphicFramePr>
          <p:cNvPr id="1990743" name="Group 8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897988"/>
              </p:ext>
            </p:extLst>
          </p:nvPr>
        </p:nvGraphicFramePr>
        <p:xfrm>
          <a:off x="762000" y="2133600"/>
          <a:ext cx="7696200" cy="3209928"/>
        </p:xfrm>
        <a:graphic>
          <a:graphicData uri="http://schemas.openxmlformats.org/drawingml/2006/table">
            <a:tbl>
              <a:tblPr/>
              <a:tblGrid>
                <a:gridCol w="5578475"/>
                <a:gridCol w="2117725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Indicator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Benchmark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% Left Without Being Seen (LWBS)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Mean time-to-provider (TTP)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30 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Mean time-to-discharge (TTD)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2 hours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Mean time-to-admission (TTA)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4 hours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Mean time-to-CBC (lab test)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45 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Meant time-to-CT scan head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0000"/>
                        </a:spcAft>
                        <a:buClr>
                          <a:srgbClr val="996633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1 hour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21536" name="Text Box 88"/>
          <p:cNvSpPr txBox="1">
            <a:spLocks noChangeArrowheads="1"/>
          </p:cNvSpPr>
          <p:nvPr/>
        </p:nvSpPr>
        <p:spPr bwMode="auto">
          <a:xfrm>
            <a:off x="762000" y="5343528"/>
            <a:ext cx="3586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FFFF"/>
                </a:solidFill>
              </a:rPr>
              <a:t>California Emergency Physicians - America</a:t>
            </a:r>
          </a:p>
        </p:txBody>
      </p:sp>
    </p:spTree>
    <p:extLst>
      <p:ext uri="{BB962C8B-B14F-4D97-AF65-F5344CB8AC3E}">
        <p14:creationId xmlns:p14="http://schemas.microsoft.com/office/powerpoint/2010/main" val="42549093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000" dirty="0" smtClean="0"/>
              <a:t>Organize results </a:t>
            </a:r>
            <a:br>
              <a:rPr lang="en-US" altLang="en-US" sz="4000" dirty="0" smtClean="0"/>
            </a:br>
            <a:r>
              <a:rPr lang="en-US" altLang="en-US" sz="4000" dirty="0" smtClean="0"/>
              <a:t>into real-time dashboards</a:t>
            </a:r>
          </a:p>
        </p:txBody>
      </p:sp>
      <p:pic>
        <p:nvPicPr>
          <p:cNvPr id="23555" name="Picture 5" descr="Statco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629400" cy="4661746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4282" name="Oval 10"/>
          <p:cNvSpPr>
            <a:spLocks noChangeArrowheads="1"/>
          </p:cNvSpPr>
          <p:nvPr/>
        </p:nvSpPr>
        <p:spPr bwMode="auto">
          <a:xfrm>
            <a:off x="1600200" y="2209800"/>
            <a:ext cx="2819400" cy="1600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74283" name="Oval 11"/>
          <p:cNvSpPr>
            <a:spLocks noChangeArrowheads="1"/>
          </p:cNvSpPr>
          <p:nvPr/>
        </p:nvSpPr>
        <p:spPr bwMode="auto">
          <a:xfrm>
            <a:off x="1524000" y="4648200"/>
            <a:ext cx="2819400" cy="1600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7154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4282" grpId="0" animBg="1"/>
      <p:bldP spid="19742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000" dirty="0" smtClean="0"/>
              <a:t>Measure individual provider performance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Productivity</a:t>
            </a:r>
          </a:p>
          <a:p>
            <a:pPr lvl="1" eaLnBrk="1" hangingPunct="1"/>
            <a:r>
              <a:rPr lang="en-US" altLang="en-US" dirty="0" smtClean="0"/>
              <a:t>Patients per hour</a:t>
            </a:r>
          </a:p>
          <a:p>
            <a:pPr lvl="1" eaLnBrk="1" hangingPunct="1"/>
            <a:r>
              <a:rPr lang="en-US" altLang="en-US" dirty="0" smtClean="0"/>
              <a:t>Relative value units (RVU)</a:t>
            </a:r>
          </a:p>
          <a:p>
            <a:pPr eaLnBrk="1" hangingPunct="1"/>
            <a:r>
              <a:rPr lang="en-US" altLang="en-US" dirty="0" smtClean="0"/>
              <a:t>Timeliness</a:t>
            </a:r>
          </a:p>
          <a:p>
            <a:pPr lvl="1" eaLnBrk="1" hangingPunct="1"/>
            <a:r>
              <a:rPr lang="en-US" altLang="en-US" dirty="0" smtClean="0"/>
              <a:t>TTP, TTD, TTA</a:t>
            </a:r>
          </a:p>
          <a:p>
            <a:pPr eaLnBrk="1" hangingPunct="1"/>
            <a:r>
              <a:rPr lang="en-US" altLang="en-US" dirty="0" smtClean="0"/>
              <a:t>Resource utilization</a:t>
            </a:r>
          </a:p>
          <a:p>
            <a:pPr lvl="1" eaLnBrk="1" hangingPunct="1"/>
            <a:r>
              <a:rPr lang="en-US" altLang="en-US" dirty="0" smtClean="0"/>
              <a:t>Admission rate</a:t>
            </a:r>
          </a:p>
          <a:p>
            <a:pPr lvl="1" eaLnBrk="1" hangingPunct="1"/>
            <a:r>
              <a:rPr lang="en-US" altLang="en-US" dirty="0" smtClean="0"/>
              <a:t>CT scan, MRI use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44220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results liberally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Transparent feedback about performance provides a powerful motivation for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30098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8763000" cy="23050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 system performance improvement and 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55859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Every ED needs a process for system performance improvement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ED performance improvement committee (EPIC _ = highest priority – set this up first!</a:t>
            </a:r>
          </a:p>
          <a:p>
            <a:r>
              <a:rPr lang="en-US" dirty="0" smtClean="0"/>
              <a:t>Standardized process for ED system performance improvement</a:t>
            </a:r>
          </a:p>
          <a:p>
            <a:r>
              <a:rPr lang="en-US" dirty="0" smtClean="0"/>
              <a:t>Receives virtually every operational issue that needs to be fixed</a:t>
            </a:r>
          </a:p>
          <a:p>
            <a:r>
              <a:rPr lang="en-US" dirty="0" smtClean="0"/>
              <a:t>Works closely with ED peer review, which addresses individual provider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81285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Understand that EPIC </a:t>
            </a:r>
            <a:br>
              <a:rPr lang="en-US" sz="3600" dirty="0" smtClean="0"/>
            </a:br>
            <a:r>
              <a:rPr lang="en-US" sz="3600" dirty="0" smtClean="0"/>
              <a:t>depends on people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3962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Key participants in EPIC</a:t>
            </a:r>
          </a:p>
          <a:p>
            <a:pPr lvl="1"/>
            <a:r>
              <a:rPr lang="en-US" dirty="0" smtClean="0"/>
              <a:t>Physician led</a:t>
            </a:r>
          </a:p>
          <a:p>
            <a:pPr lvl="1"/>
            <a:r>
              <a:rPr lang="en-US" dirty="0" smtClean="0"/>
              <a:t>Co-led by nursing or administrative leader</a:t>
            </a:r>
          </a:p>
          <a:p>
            <a:pPr lvl="1"/>
            <a:r>
              <a:rPr lang="en-US" dirty="0" smtClean="0"/>
              <a:t>Include key representative interdisciplinary stakeholders</a:t>
            </a:r>
          </a:p>
          <a:p>
            <a:pPr lvl="1"/>
            <a:r>
              <a:rPr lang="en-US" dirty="0" smtClean="0"/>
              <a:t>Includes key partners but respects their time by only inviting them to meetings for the time they need to be there (e.g., lab, imaging, pharmacy)</a:t>
            </a:r>
          </a:p>
          <a:p>
            <a:pPr lvl="1"/>
            <a:r>
              <a:rPr lang="en-US" dirty="0" smtClean="0"/>
              <a:t>Has an executive sponsor</a:t>
            </a:r>
          </a:p>
          <a:p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79149" y="5837830"/>
            <a:ext cx="6433302" cy="707886"/>
          </a:xfrm>
          <a:prstGeom prst="rect">
            <a:avLst/>
          </a:prstGeom>
          <a:solidFill>
            <a:srgbClr val="00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800">
                <a:solidFill>
                  <a:srgbClr val="FFFF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FFFF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003366"/>
                </a:solidFill>
                <a:latin typeface="+mn-lt"/>
              </a:rPr>
              <a:t>All of our problems walk in on two feet every morning and all of our solutions walk in on two feet every morning</a:t>
            </a:r>
            <a:endParaRPr lang="en-US" altLang="en-US" sz="2000" dirty="0">
              <a:solidFill>
                <a:srgbClr val="0033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4936711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 the key features of a robust EPIC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610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Meets often enough to make a real difference </a:t>
            </a:r>
          </a:p>
          <a:p>
            <a:r>
              <a:rPr lang="en-US" dirty="0" err="1" smtClean="0"/>
              <a:t>Agendizes</a:t>
            </a:r>
            <a:r>
              <a:rPr lang="en-US" dirty="0" smtClean="0"/>
              <a:t> and tracks issues, solutions, metrics, goals, responsible party, timeline</a:t>
            </a:r>
          </a:p>
          <a:p>
            <a:pPr lvl="1"/>
            <a:r>
              <a:rPr lang="en-US" sz="2400" dirty="0" smtClean="0"/>
              <a:t>Classic continuous quality improvement</a:t>
            </a:r>
          </a:p>
          <a:p>
            <a:r>
              <a:rPr lang="en-US" dirty="0" smtClean="0"/>
              <a:t>Good to start with “low hanging fruit” issues</a:t>
            </a:r>
          </a:p>
          <a:p>
            <a:r>
              <a:rPr lang="en-US" dirty="0" smtClean="0"/>
              <a:t>Good to test change with pilot studies (“small tests of change”)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4689" y="6162389"/>
            <a:ext cx="8229600" cy="400110"/>
          </a:xfrm>
          <a:prstGeom prst="rect">
            <a:avLst/>
          </a:prstGeom>
          <a:solidFill>
            <a:srgbClr val="00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800">
                <a:solidFill>
                  <a:srgbClr val="FFFF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FFFF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003366"/>
                </a:solidFill>
                <a:latin typeface="+mn-lt"/>
              </a:rPr>
              <a:t>Make a field trip to other EDs that have already solved the same problems</a:t>
            </a:r>
            <a:endParaRPr lang="en-US" altLang="en-US" sz="2000" dirty="0">
              <a:solidFill>
                <a:srgbClr val="0033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345241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EPIC + data =</a:t>
            </a:r>
            <a:br>
              <a:rPr lang="en-US" dirty="0" smtClean="0"/>
            </a:br>
            <a:r>
              <a:rPr lang="en-US" dirty="0" smtClean="0"/>
              <a:t>ED system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key ED system metrics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423" y="2286000"/>
            <a:ext cx="6781800" cy="479175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95400" y="6110287"/>
            <a:ext cx="6433302" cy="396875"/>
          </a:xfrm>
          <a:prstGeom prst="rect">
            <a:avLst/>
          </a:prstGeom>
          <a:solidFill>
            <a:srgbClr val="00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800">
                <a:solidFill>
                  <a:srgbClr val="FFFF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FFFF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3366"/>
                </a:solidFill>
                <a:latin typeface="+mn-lt"/>
              </a:rPr>
              <a:t>“What gets measured, gets done” – W. Edwards Deming</a:t>
            </a:r>
          </a:p>
        </p:txBody>
      </p:sp>
    </p:spTree>
    <p:extLst>
      <p:ext uri="{BB962C8B-B14F-4D97-AF65-F5344CB8AC3E}">
        <p14:creationId xmlns:p14="http://schemas.microsoft.com/office/powerpoint/2010/main" val="1620678418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 the benefits </a:t>
            </a:r>
            <a:br>
              <a:rPr lang="en-US" dirty="0" smtClean="0"/>
            </a:br>
            <a:r>
              <a:rPr lang="en-US" dirty="0" smtClean="0"/>
              <a:t>of EPIC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Disciplined process for addressing operational issues that need to be fixed</a:t>
            </a:r>
          </a:p>
          <a:p>
            <a:r>
              <a:rPr lang="en-US" dirty="0" smtClean="0"/>
              <a:t>Limits chaotic one-off problem-solving</a:t>
            </a:r>
          </a:p>
          <a:p>
            <a:r>
              <a:rPr lang="en-US" dirty="0" smtClean="0"/>
              <a:t>Instills hope for system improvement - improves staff trust and engagement</a:t>
            </a:r>
          </a:p>
          <a:p>
            <a:r>
              <a:rPr lang="en-US" dirty="0"/>
              <a:t>ED that better serves patients is easier to work in – job satisfaction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80756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2006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24 bed ED</a:t>
            </a:r>
          </a:p>
          <a:p>
            <a:r>
              <a:rPr lang="en-US" dirty="0" smtClean="0"/>
              <a:t>70K visits/year</a:t>
            </a:r>
          </a:p>
          <a:p>
            <a:r>
              <a:rPr lang="en-US" dirty="0" smtClean="0"/>
              <a:t>Mean 4 hour wait time (time to provider)</a:t>
            </a:r>
          </a:p>
          <a:p>
            <a:r>
              <a:rPr lang="en-US" dirty="0" smtClean="0"/>
              <a:t>15% left without being seen (LWBS)</a:t>
            </a:r>
          </a:p>
          <a:p>
            <a:r>
              <a:rPr lang="en-US" dirty="0"/>
              <a:t>140 ED deaths/year</a:t>
            </a:r>
          </a:p>
          <a:p>
            <a:r>
              <a:rPr lang="en-US" dirty="0" smtClean="0"/>
              <a:t>CMS core measures all </a:t>
            </a:r>
            <a:r>
              <a:rPr lang="en-US" dirty="0" smtClean="0">
                <a:cs typeface="Times New Roman" panose="02020603050405020304" pitchFamily="18" charset="0"/>
              </a:rPr>
              <a:t>&lt; 80% 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Patient satisfaction w doctor overall quality of care &lt; 20 percentile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39819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 </a:t>
            </a:r>
            <a:br>
              <a:rPr lang="en-US" dirty="0" smtClean="0"/>
            </a:br>
            <a:r>
              <a:rPr lang="en-US" dirty="0" smtClean="0"/>
              <a:t>about ED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64628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6666FF">
              <a:alpha val="50195"/>
            </a:srgb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Eliminate waste - ruthlessly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7 deadly sins of manufacturing: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3" y="2362200"/>
            <a:ext cx="9029777" cy="3282950"/>
          </a:xfrm>
        </p:spPr>
      </p:pic>
    </p:spTree>
    <p:extLst>
      <p:ext uri="{BB962C8B-B14F-4D97-AF65-F5344CB8AC3E}">
        <p14:creationId xmlns:p14="http://schemas.microsoft.com/office/powerpoint/2010/main" val="34646004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wastes in most EDs</a:t>
            </a:r>
            <a:endParaRPr lang="en-US"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mtClean="0"/>
              <a:t>Overproduction</a:t>
            </a:r>
          </a:p>
          <a:p>
            <a:pPr lvl="1"/>
            <a:r>
              <a:rPr lang="en-US" altLang="en-US" smtClean="0"/>
              <a:t>Admitting patients who actually should be sent home</a:t>
            </a:r>
          </a:p>
          <a:p>
            <a:r>
              <a:rPr lang="en-US" altLang="en-US" smtClean="0"/>
              <a:t>Delay – every step of the way!</a:t>
            </a:r>
          </a:p>
          <a:p>
            <a:r>
              <a:rPr lang="en-US" altLang="en-US" smtClean="0"/>
              <a:t>Transporting</a:t>
            </a:r>
          </a:p>
          <a:p>
            <a:pPr lvl="1"/>
            <a:r>
              <a:rPr lang="en-US" altLang="en-US" smtClean="0"/>
              <a:t>Transporting patients to remote service locations (lab, DI) when they could either self-transport or the service could be brought to them</a:t>
            </a:r>
          </a:p>
        </p:txBody>
      </p:sp>
    </p:spTree>
    <p:extLst>
      <p:ext uri="{BB962C8B-B14F-4D97-AF65-F5344CB8AC3E}">
        <p14:creationId xmlns:p14="http://schemas.microsoft.com/office/powerpoint/2010/main" val="5761887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wastes in most EDs</a:t>
            </a:r>
            <a:endParaRPr lang="en-US" dirty="0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Over-processing</a:t>
            </a:r>
          </a:p>
          <a:p>
            <a:pPr lvl="1"/>
            <a:r>
              <a:rPr lang="en-US" altLang="en-US" dirty="0" smtClean="0"/>
              <a:t>Tests that aren’t needed</a:t>
            </a:r>
          </a:p>
          <a:p>
            <a:pPr lvl="1"/>
            <a:r>
              <a:rPr lang="en-US" altLang="en-US" dirty="0" smtClean="0"/>
              <a:t>Therapy that isn’t needed </a:t>
            </a:r>
          </a:p>
          <a:p>
            <a:pPr lvl="1"/>
            <a:r>
              <a:rPr lang="en-US" altLang="en-US" dirty="0" smtClean="0"/>
              <a:t>Care by less experienced providers</a:t>
            </a:r>
          </a:p>
          <a:p>
            <a:pPr lvl="2"/>
            <a:r>
              <a:rPr lang="en-US" altLang="en-US" dirty="0" smtClean="0"/>
              <a:t>Residents, students, even some attending physicians</a:t>
            </a:r>
          </a:p>
          <a:p>
            <a:r>
              <a:rPr lang="en-US" altLang="en-US" dirty="0" smtClean="0"/>
              <a:t>Inventory</a:t>
            </a:r>
          </a:p>
          <a:p>
            <a:pPr lvl="1"/>
            <a:r>
              <a:rPr lang="en-US" altLang="en-US" dirty="0" smtClean="0"/>
              <a:t>Staffing mismatched to patient arrival times, needs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8282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wastes in most EDs</a:t>
            </a:r>
            <a:endParaRPr lang="en-US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Motion</a:t>
            </a:r>
          </a:p>
          <a:p>
            <a:pPr lvl="1"/>
            <a:r>
              <a:rPr lang="en-US" altLang="en-US" dirty="0" smtClean="0"/>
              <a:t>Keeping patients in beds or treatment spaces longer than the time required to provide a service</a:t>
            </a:r>
          </a:p>
          <a:p>
            <a:r>
              <a:rPr lang="en-US" altLang="en-US" dirty="0" smtClean="0"/>
              <a:t>Making defective parts</a:t>
            </a:r>
          </a:p>
          <a:p>
            <a:pPr lvl="1"/>
            <a:r>
              <a:rPr lang="en-US" altLang="en-US" dirty="0" smtClean="0"/>
              <a:t>Poor clinical quality, return visits for admission within 72 hours</a:t>
            </a:r>
          </a:p>
        </p:txBody>
      </p:sp>
    </p:spTree>
    <p:extLst>
      <p:ext uri="{BB962C8B-B14F-4D97-AF65-F5344CB8AC3E}">
        <p14:creationId xmlns:p14="http://schemas.microsoft.com/office/powerpoint/2010/main" val="33105140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Give patients exactly </a:t>
            </a:r>
            <a:br>
              <a:rPr lang="en-US" sz="3600" dirty="0"/>
            </a:br>
            <a:r>
              <a:rPr lang="en-US" sz="3600" dirty="0"/>
              <a:t>what they need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 patients </a:t>
            </a:r>
            <a:r>
              <a:rPr lang="en-US" u="sng" dirty="0" smtClean="0"/>
              <a:t>not</a:t>
            </a:r>
            <a:r>
              <a:rPr lang="en-US" dirty="0" smtClean="0"/>
              <a:t> want?</a:t>
            </a:r>
            <a:endParaRPr lang="en-US" dirty="0"/>
          </a:p>
          <a:p>
            <a:r>
              <a:rPr lang="en-US" dirty="0" smtClean="0"/>
              <a:t>They don’t want to –</a:t>
            </a:r>
          </a:p>
          <a:p>
            <a:pPr lvl="1"/>
            <a:r>
              <a:rPr lang="en-US" dirty="0" smtClean="0"/>
              <a:t>Be triaged</a:t>
            </a:r>
          </a:p>
          <a:p>
            <a:pPr lvl="1"/>
            <a:r>
              <a:rPr lang="en-US" dirty="0" smtClean="0"/>
              <a:t>See people who can’t fix their problem</a:t>
            </a:r>
          </a:p>
          <a:p>
            <a:pPr lvl="1"/>
            <a:r>
              <a:rPr lang="en-US" dirty="0" smtClean="0"/>
              <a:t>Get tests or treatment they don’t need</a:t>
            </a:r>
          </a:p>
          <a:p>
            <a:pPr lvl="1"/>
            <a:r>
              <a:rPr lang="en-US" dirty="0" smtClean="0"/>
              <a:t>See specialists they don’t need</a:t>
            </a:r>
          </a:p>
          <a:p>
            <a:pPr lvl="1"/>
            <a:r>
              <a:rPr lang="en-US" dirty="0" smtClean="0"/>
              <a:t>Be admitted when they don’t need</a:t>
            </a:r>
          </a:p>
          <a:p>
            <a:pPr lvl="1"/>
            <a:r>
              <a:rPr lang="en-US" dirty="0" smtClean="0"/>
              <a:t>Waste time</a:t>
            </a:r>
          </a:p>
        </p:txBody>
      </p:sp>
    </p:spTree>
    <p:extLst>
      <p:ext uri="{BB962C8B-B14F-4D97-AF65-F5344CB8AC3E}">
        <p14:creationId xmlns:p14="http://schemas.microsoft.com/office/powerpoint/2010/main" val="1796738027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Give patients exactly </a:t>
            </a:r>
            <a:br>
              <a:rPr lang="en-US" sz="4000" dirty="0" smtClean="0"/>
            </a:br>
            <a:r>
              <a:rPr lang="en-US" sz="4000" dirty="0" smtClean="0"/>
              <a:t>what they need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do patients want?</a:t>
            </a:r>
            <a:endParaRPr lang="en-US" dirty="0"/>
          </a:p>
          <a:p>
            <a:pPr lvl="1"/>
            <a:r>
              <a:rPr lang="en-US" dirty="0"/>
              <a:t>Rapid access to care</a:t>
            </a:r>
          </a:p>
          <a:p>
            <a:pPr lvl="1"/>
            <a:r>
              <a:rPr lang="en-US" dirty="0" smtClean="0"/>
              <a:t>See someone who can definitively take care of their problem (i.e., provider)</a:t>
            </a:r>
          </a:p>
          <a:p>
            <a:pPr lvl="1"/>
            <a:r>
              <a:rPr lang="en-US" dirty="0" smtClean="0"/>
              <a:t>Thorough assessment</a:t>
            </a:r>
          </a:p>
          <a:p>
            <a:pPr lvl="2"/>
            <a:r>
              <a:rPr lang="en-US" dirty="0" smtClean="0"/>
              <a:t>Listening is more important than tests</a:t>
            </a:r>
            <a:endParaRPr lang="en-US" dirty="0"/>
          </a:p>
          <a:p>
            <a:pPr lvl="1"/>
            <a:r>
              <a:rPr lang="en-US" dirty="0" smtClean="0"/>
              <a:t>Feel better - symptom </a:t>
            </a:r>
            <a:r>
              <a:rPr lang="en-US" dirty="0"/>
              <a:t>relief</a:t>
            </a:r>
          </a:p>
          <a:p>
            <a:pPr lvl="1"/>
            <a:r>
              <a:rPr lang="en-US" dirty="0" smtClean="0"/>
              <a:t>Caring </a:t>
            </a:r>
            <a:r>
              <a:rPr lang="en-US" dirty="0"/>
              <a:t>and compassion</a:t>
            </a:r>
          </a:p>
          <a:p>
            <a:pPr lvl="1"/>
            <a:r>
              <a:rPr lang="en-US" dirty="0" smtClean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63921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6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66FF">
              <a:alpha val="50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Why rapid access to care?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7123521" cy="5135562"/>
          </a:xfrm>
          <a:noFill/>
          <a:ln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181600" y="3048000"/>
            <a:ext cx="1295400" cy="83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3017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If you have enough volume, then segment care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 examples of ED care </a:t>
            </a:r>
            <a:r>
              <a:rPr lang="en-US" b="1" dirty="0" smtClean="0"/>
              <a:t>segmentation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Rapid medical evaluation within in ED for single system emergency conditions (e.g., lacerations, fractures, ENT complaints)</a:t>
            </a:r>
          </a:p>
          <a:p>
            <a:pPr lvl="1"/>
            <a:r>
              <a:rPr lang="en-US" dirty="0" smtClean="0"/>
              <a:t>Express Care Clinic adjacent to ED for self-referring and transferred medium acuity conditions (e.g., abdominal pain w stable VS)</a:t>
            </a:r>
          </a:p>
          <a:p>
            <a:pPr lvl="1"/>
            <a:r>
              <a:rPr lang="en-US" dirty="0" smtClean="0"/>
              <a:t>Short stay unit (observation unit) for patients likely to be discharged &lt; 24 </a:t>
            </a:r>
            <a:r>
              <a:rPr lang="en-US" dirty="0" err="1" smtClean="0"/>
              <a:t>hrs</a:t>
            </a:r>
            <a:r>
              <a:rPr lang="en-US" dirty="0" smtClean="0"/>
              <a:t> (e.g., chest pain, TIA, syncope)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272" y="6126163"/>
            <a:ext cx="8534400" cy="40011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</a:rPr>
              <a:t>Also segment roles – dedicated phlebotomist, admission nurse, discharge nurse</a:t>
            </a:r>
            <a:endParaRPr lang="en-US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95371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Rapid medical evaluation (RME) </a:t>
            </a:r>
            <a:br>
              <a:rPr lang="en-US" sz="3200" dirty="0" smtClean="0"/>
            </a:br>
            <a:r>
              <a:rPr lang="en-US" sz="3200" dirty="0" smtClean="0"/>
              <a:t>is a process not a place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“Accessory bypass tract” for low acuity patients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80" y="2704981"/>
            <a:ext cx="3962717" cy="2972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88980"/>
            <a:ext cx="4038600" cy="3026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772220"/>
            <a:ext cx="8324359" cy="707886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</a:rPr>
              <a:t>Not a fast track because space is small and patients wait in waiting room between care steps – ironically, small space is much more efficient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59806" y="2275436"/>
            <a:ext cx="2444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800">
                <a:solidFill>
                  <a:srgbClr val="FFFF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FFFF00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FFFF00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FFFF"/>
                </a:solidFill>
                <a:latin typeface="Arial" panose="020B0604020202020204" pitchFamily="34" charset="0"/>
              </a:rPr>
              <a:t>ED </a:t>
            </a:r>
            <a:r>
              <a:rPr lang="en-US" altLang="en-US" sz="2400" dirty="0" smtClean="0">
                <a:solidFill>
                  <a:srgbClr val="00FFFF"/>
                </a:solidFill>
                <a:latin typeface="Arial" panose="020B0604020202020204" pitchFamily="34" charset="0"/>
              </a:rPr>
              <a:t>waiting room</a:t>
            </a:r>
            <a:endParaRPr lang="en-US" altLang="en-US" sz="2400" dirty="0">
              <a:solidFill>
                <a:srgbClr val="00FFFF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Arrow Connector 5"/>
          <p:cNvCxnSpPr>
            <a:cxnSpLocks noChangeShapeType="1"/>
          </p:cNvCxnSpPr>
          <p:nvPr/>
        </p:nvCxnSpPr>
        <p:spPr bwMode="auto">
          <a:xfrm flipH="1">
            <a:off x="2113211" y="2522419"/>
            <a:ext cx="2900388" cy="907417"/>
          </a:xfrm>
          <a:prstGeom prst="straightConnector1">
            <a:avLst/>
          </a:prstGeom>
          <a:noFill/>
          <a:ln w="38100" algn="ctr">
            <a:solidFill>
              <a:srgbClr val="00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5"/>
          <p:cNvCxnSpPr>
            <a:cxnSpLocks noChangeShapeType="1"/>
          </p:cNvCxnSpPr>
          <p:nvPr/>
        </p:nvCxnSpPr>
        <p:spPr bwMode="auto">
          <a:xfrm flipH="1">
            <a:off x="5013599" y="2704981"/>
            <a:ext cx="714692" cy="1647074"/>
          </a:xfrm>
          <a:prstGeom prst="straightConnector1">
            <a:avLst/>
          </a:prstGeom>
          <a:noFill/>
          <a:ln w="38100" algn="ctr">
            <a:solidFill>
              <a:srgbClr val="00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42941413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81149"/>
            <a:ext cx="8610600" cy="23050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had a small overcrowded dysfunctional 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538" y="4495800"/>
            <a:ext cx="7467600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“</a:t>
            </a:r>
            <a:r>
              <a:rPr lang="en-US" sz="4000" dirty="0"/>
              <a:t>I hope you can fix that place</a:t>
            </a:r>
            <a:r>
              <a:rPr lang="en-US" sz="4000" dirty="0" smtClean="0"/>
              <a:t>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44018"/>
      </p:ext>
    </p:extLst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66FF">
              <a:alpha val="50195"/>
            </a:srgb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vertical patients vertical (and in motion)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Do not put a patient supine in a bed unless they actually need a bed</a:t>
            </a:r>
          </a:p>
          <a:p>
            <a:r>
              <a:rPr lang="en-US" altLang="en-US" dirty="0" smtClean="0"/>
              <a:t>Do not keep </a:t>
            </a:r>
            <a:r>
              <a:rPr lang="en-US" altLang="en-US" dirty="0"/>
              <a:t>patients in beds or treatment spaces longer than the time required to provide </a:t>
            </a:r>
            <a:r>
              <a:rPr lang="en-US" altLang="en-US" dirty="0" smtClean="0"/>
              <a:t>the service they need</a:t>
            </a:r>
          </a:p>
          <a:p>
            <a:r>
              <a:rPr lang="en-US" altLang="en-US" dirty="0" smtClean="0"/>
              <a:t>Cycle them back out</a:t>
            </a:r>
          </a:p>
          <a:p>
            <a:r>
              <a:rPr lang="en-US" altLang="en-US" dirty="0" smtClean="0"/>
              <a:t>The waiting room is a great place to wait between care steps</a:t>
            </a:r>
            <a:endParaRPr lang="en-US" altLang="en-US" dirty="0"/>
          </a:p>
          <a:p>
            <a:endParaRPr lang="en-US" altLang="en-US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63967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66FF">
              <a:alpha val="50195"/>
            </a:srgb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vertical patients vertical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Use clinical guidelines that prioritize oral therapy when clinically appropriate:</a:t>
            </a:r>
          </a:p>
          <a:p>
            <a:pPr lvl="1"/>
            <a:r>
              <a:rPr lang="en-US" altLang="en-US" dirty="0" smtClean="0"/>
              <a:t>PO ˃ IM ˃ IV therapy</a:t>
            </a:r>
          </a:p>
          <a:p>
            <a:pPr lvl="2"/>
            <a:r>
              <a:rPr lang="en-US" altLang="en-US" dirty="0" smtClean="0"/>
              <a:t>PO hydration</a:t>
            </a:r>
          </a:p>
          <a:p>
            <a:pPr lvl="2"/>
            <a:r>
              <a:rPr lang="en-US" altLang="en-US" dirty="0" smtClean="0"/>
              <a:t>PO ondansetron </a:t>
            </a:r>
          </a:p>
          <a:p>
            <a:pPr lvl="2"/>
            <a:r>
              <a:rPr lang="en-US" altLang="en-US" dirty="0" smtClean="0"/>
              <a:t>PO hydrocodone and oxycodone</a:t>
            </a:r>
          </a:p>
          <a:p>
            <a:pPr lvl="2"/>
            <a:r>
              <a:rPr lang="en-US" altLang="en-US" dirty="0" smtClean="0"/>
              <a:t>PO antibiotics</a:t>
            </a:r>
          </a:p>
          <a:p>
            <a:endParaRPr lang="en-US" altLang="en-US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19855" y="5897564"/>
            <a:ext cx="7704289" cy="461665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66"/>
                </a:solidFill>
              </a:rPr>
              <a:t>Horizontal patients need space, vertical patients need speed</a:t>
            </a:r>
            <a:endParaRPr lang="en-US" sz="2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796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patients in parallel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“Simultaneous” beats “sequential”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5" y="2773072"/>
            <a:ext cx="4468755" cy="3353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230" y="2763079"/>
            <a:ext cx="4557853" cy="342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96922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66FF">
              <a:alpha val="50195"/>
            </a:srgb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Occupy patients’ time with activities they feel is valuable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When clinically appropriate, let patients walk to the lab or diagnostic imaging for their tests</a:t>
            </a:r>
          </a:p>
          <a:p>
            <a:r>
              <a:rPr lang="en-US" altLang="en-US" dirty="0" smtClean="0"/>
              <a:t>“Journeys” out of the ED feel useful and reduce the perception of waiting</a:t>
            </a:r>
          </a:p>
          <a:p>
            <a:r>
              <a:rPr lang="en-US" altLang="en-US" dirty="0" smtClean="0"/>
              <a:t>Also reduces ED staff workload by leveraging lab and radiology staff</a:t>
            </a:r>
          </a:p>
          <a:p>
            <a:pPr marL="0" indent="0">
              <a:buNone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27645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66FF">
              <a:alpha val="50195"/>
            </a:srgb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Occupy patients’ time with something they feel is valuable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3581400" cy="44196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Return patients to the waiting room or send them home</a:t>
            </a:r>
          </a:p>
          <a:p>
            <a:r>
              <a:rPr lang="en-US" altLang="en-US" dirty="0" smtClean="0"/>
              <a:t>Never underestimate the importance of a big screen television</a:t>
            </a:r>
          </a:p>
          <a:p>
            <a:endParaRPr lang="en-US" altLang="en-US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096876"/>
            <a:ext cx="4572396" cy="342624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5648304">
            <a:off x="6532169" y="2176580"/>
            <a:ext cx="1223312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648304">
            <a:off x="7870913" y="2173840"/>
            <a:ext cx="1223312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117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Better yet – give waiting patients a “coaster”</a:t>
            </a:r>
            <a:endParaRPr lang="en-US" dirty="0"/>
          </a:p>
        </p:txBody>
      </p:sp>
      <p:pic>
        <p:nvPicPr>
          <p:cNvPr id="110595" name="Content Placeholder 3" descr="coolblue-12-2004-m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1905000"/>
            <a:ext cx="3556000" cy="2298700"/>
          </a:xfrm>
        </p:spPr>
      </p:pic>
      <p:pic>
        <p:nvPicPr>
          <p:cNvPr id="110596" name="Picture 4" descr="alphacoasterbi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561" y="4675682"/>
            <a:ext cx="21336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5" descr="pa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2857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6" descr="guestcall-coaster-aio-1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561" y="1417638"/>
            <a:ext cx="3136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426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Create a surge staffing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Match staffing model to arrival time of patients</a:t>
            </a:r>
          </a:p>
          <a:p>
            <a:r>
              <a:rPr lang="en-US" sz="2800" dirty="0" smtClean="0"/>
              <a:t>Create backup staffing for when patient surge exceeds model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200400"/>
            <a:ext cx="6980525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419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Share the care</a:t>
            </a:r>
            <a:endParaRPr lang="en-US" dirty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39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Add physician extenders and create care teams</a:t>
            </a:r>
          </a:p>
          <a:p>
            <a:r>
              <a:rPr lang="en-US" altLang="en-US" dirty="0" smtClean="0"/>
              <a:t>“Everyone practicing at the top of their license”</a:t>
            </a:r>
          </a:p>
          <a:p>
            <a:r>
              <a:rPr lang="en-US" altLang="en-US" dirty="0" smtClean="0"/>
              <a:t>Advanced practice providers (APPs):</a:t>
            </a:r>
          </a:p>
          <a:p>
            <a:pPr lvl="1"/>
            <a:r>
              <a:rPr lang="en-US" altLang="en-US" dirty="0" smtClean="0"/>
              <a:t>Specific scope of practice – low and medium risk patients</a:t>
            </a:r>
          </a:p>
          <a:p>
            <a:pPr lvl="1"/>
            <a:r>
              <a:rPr lang="en-US" altLang="en-US" dirty="0" smtClean="0"/>
              <a:t>We went from 4 to 21 APPs – 55% of all provider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727" y="5791201"/>
            <a:ext cx="7814545" cy="83099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66"/>
                </a:solidFill>
              </a:rPr>
              <a:t>Also clarify team member roles – physicians do physician things, APPs do APP things, and nurses do nurse things</a:t>
            </a:r>
            <a:endParaRPr lang="en-US" sz="2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512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Co-locate the entire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do the physicians sit in the back in their offices (“doc caves”) and the nurses sit over there and the ED techs sit over there, etc.?</a:t>
            </a:r>
          </a:p>
          <a:p>
            <a:r>
              <a:rPr lang="en-US" dirty="0" smtClean="0"/>
              <a:t>Put the work stations for the entire team together = “co-location”</a:t>
            </a:r>
          </a:p>
          <a:p>
            <a:pPr lvl="1"/>
            <a:r>
              <a:rPr lang="en-US" dirty="0" smtClean="0"/>
              <a:t>Facilitates communication and real-time problem-solving</a:t>
            </a:r>
          </a:p>
          <a:p>
            <a:pPr lvl="1"/>
            <a:r>
              <a:rPr lang="en-US" dirty="0" smtClean="0"/>
              <a:t>Improves patient 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6077892"/>
            <a:ext cx="5717976" cy="461665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66"/>
                </a:solidFill>
              </a:rPr>
              <a:t>Team huddles also facilitate problem-solving</a:t>
            </a:r>
            <a:endParaRPr lang="en-US" sz="2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60598"/>
      </p:ext>
    </p:extLst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Standardize care whenever possible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Standardize:</a:t>
            </a:r>
          </a:p>
          <a:p>
            <a:pPr lvl="1"/>
            <a:r>
              <a:rPr lang="en-US" dirty="0" smtClean="0"/>
              <a:t>Locations where patients will be treated</a:t>
            </a:r>
          </a:p>
          <a:p>
            <a:pPr lvl="1"/>
            <a:r>
              <a:rPr lang="en-US" dirty="0"/>
              <a:t>Roles of people</a:t>
            </a:r>
          </a:p>
          <a:p>
            <a:pPr lvl="1"/>
            <a:r>
              <a:rPr lang="en-US" dirty="0" smtClean="0"/>
              <a:t>Clinical care – tests, treatment, consults, referrals, admission criteria</a:t>
            </a:r>
          </a:p>
          <a:p>
            <a:pPr lvl="2"/>
            <a:r>
              <a:rPr lang="en-US" dirty="0" smtClean="0"/>
              <a:t>Especially complex care – STEMI, stroke, sepsis, trauma</a:t>
            </a:r>
          </a:p>
          <a:p>
            <a:pPr lvl="1"/>
            <a:r>
              <a:rPr lang="en-US" dirty="0" smtClean="0"/>
              <a:t>Operational processes – intake, triage, registration, RN assessment, discharge, transport</a:t>
            </a:r>
          </a:p>
        </p:txBody>
      </p:sp>
    </p:spTree>
    <p:extLst>
      <p:ext uri="{BB962C8B-B14F-4D97-AF65-F5344CB8AC3E}">
        <p14:creationId xmlns:p14="http://schemas.microsoft.com/office/powerpoint/2010/main" val="25709998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24 bed ED + 4 bed RME + 14 room Express Care Clinic</a:t>
            </a:r>
          </a:p>
          <a:p>
            <a:r>
              <a:rPr lang="en-US" dirty="0" smtClean="0"/>
              <a:t>140K visits/year</a:t>
            </a:r>
          </a:p>
          <a:p>
            <a:r>
              <a:rPr lang="en-US" dirty="0" smtClean="0"/>
              <a:t>Mean 21 minute TTP</a:t>
            </a:r>
          </a:p>
          <a:p>
            <a:r>
              <a:rPr lang="en-US" dirty="0" smtClean="0"/>
              <a:t>&lt; 2% LWBS</a:t>
            </a:r>
          </a:p>
          <a:p>
            <a:r>
              <a:rPr lang="en-US" dirty="0"/>
              <a:t>70 ED deaths/year</a:t>
            </a:r>
          </a:p>
          <a:p>
            <a:r>
              <a:rPr lang="en-US" dirty="0" smtClean="0"/>
              <a:t>CMS core measures all </a:t>
            </a:r>
            <a:r>
              <a:rPr lang="en-US" dirty="0" smtClean="0">
                <a:cs typeface="Times New Roman" panose="02020603050405020304" pitchFamily="18" charset="0"/>
              </a:rPr>
              <a:t>100%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Patient satisfaction w doctor overall quality of care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dirty="0" smtClean="0">
                <a:cs typeface="Times New Roman" panose="02020603050405020304" pitchFamily="18" charset="0"/>
              </a:rPr>
              <a:t> 90 percentile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0" y="2667000"/>
            <a:ext cx="2590800" cy="120032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 CDC standard = 1 ED bed per 1800 visits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5721609"/>
      </p:ext>
    </p:extLst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Standardize care whenever possible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lists = memory aid – promote standard work</a:t>
            </a:r>
          </a:p>
          <a:p>
            <a:pPr lvl="1"/>
            <a:r>
              <a:rPr lang="en-US" dirty="0" smtClean="0"/>
              <a:t>Especially for higher risk processes</a:t>
            </a:r>
          </a:p>
          <a:p>
            <a:pPr lvl="2"/>
            <a:r>
              <a:rPr lang="en-US" dirty="0" smtClean="0"/>
              <a:t>Time out before surgical procedure</a:t>
            </a:r>
          </a:p>
          <a:p>
            <a:pPr lvl="2"/>
            <a:r>
              <a:rPr lang="en-US" dirty="0" smtClean="0"/>
              <a:t>Central line placement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683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Standardize care whenever possible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standards?</a:t>
            </a:r>
          </a:p>
          <a:p>
            <a:pPr lvl="1"/>
            <a:r>
              <a:rPr lang="en-US" dirty="0" smtClean="0"/>
              <a:t>Reduce variation, errors, and risk</a:t>
            </a:r>
          </a:p>
          <a:p>
            <a:pPr lvl="1"/>
            <a:r>
              <a:rPr lang="en-US" dirty="0" smtClean="0"/>
              <a:t>Enables system to improve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3626064"/>
            <a:ext cx="5029200" cy="25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668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Leverage electronic health record to improve patient flow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tracking</a:t>
            </a:r>
          </a:p>
          <a:p>
            <a:r>
              <a:rPr lang="en-US" dirty="0" smtClean="0"/>
              <a:t>Standardized templates for complex care</a:t>
            </a:r>
          </a:p>
          <a:p>
            <a:r>
              <a:rPr lang="en-US" dirty="0" smtClean="0"/>
              <a:t>Order sets</a:t>
            </a:r>
          </a:p>
          <a:p>
            <a:r>
              <a:rPr lang="en-US" dirty="0" smtClean="0"/>
              <a:t>Check lists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699820"/>
            <a:ext cx="8229600" cy="46166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66"/>
                </a:solidFill>
              </a:rPr>
              <a:t>Eliminate paper forms – ruthlessly – and incorporate into EHR</a:t>
            </a:r>
            <a:endParaRPr lang="en-US" sz="2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34617"/>
      </p:ext>
    </p:extLst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Put the highest level decision-maker as early as possible in the process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1 – physician at intake</a:t>
            </a:r>
          </a:p>
          <a:p>
            <a:pPr lvl="1"/>
            <a:r>
              <a:rPr lang="en-US" sz="2800" dirty="0" smtClean="0"/>
              <a:t>Physician at intake sees patient after nurse triage and registration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1981200"/>
            <a:ext cx="4499238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191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Put the highest level decision-maker as early as possible in the process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100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 2 – physician on arrival</a:t>
            </a:r>
          </a:p>
          <a:p>
            <a:pPr lvl="1"/>
            <a:r>
              <a:rPr lang="en-US" dirty="0" smtClean="0"/>
              <a:t>Physician is the first person a patient meets when they walk in the door</a:t>
            </a:r>
          </a:p>
          <a:p>
            <a:pPr lvl="1"/>
            <a:r>
              <a:rPr lang="en-US" dirty="0" smtClean="0"/>
              <a:t>Magic</a:t>
            </a:r>
            <a:r>
              <a:rPr lang="en-US" dirty="0"/>
              <a:t>!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605" y="1632828"/>
            <a:ext cx="4163876" cy="3128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605" y="4940055"/>
            <a:ext cx="1508192" cy="14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678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Difference between physician at intake and physician on arrival</a:t>
            </a:r>
            <a:endParaRPr lang="en-US" sz="2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Physician at intake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Peak periods</a:t>
            </a:r>
          </a:p>
          <a:p>
            <a:r>
              <a:rPr lang="en-US" dirty="0" smtClean="0"/>
              <a:t>Initiates care</a:t>
            </a:r>
          </a:p>
          <a:p>
            <a:r>
              <a:rPr lang="en-US" dirty="0" smtClean="0"/>
              <a:t>Subject to upstream delays in process</a:t>
            </a:r>
          </a:p>
          <a:p>
            <a:r>
              <a:rPr lang="en-US" dirty="0" smtClean="0"/>
              <a:t>Cleans up labelling of chief complaint</a:t>
            </a:r>
          </a:p>
          <a:p>
            <a:r>
              <a:rPr lang="en-US" dirty="0" smtClean="0"/>
              <a:t>Always playing catch up</a:t>
            </a:r>
          </a:p>
          <a:p>
            <a:r>
              <a:rPr lang="en-US" dirty="0" smtClean="0"/>
              <a:t>TTP = 45 minutes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Physician on arriva</a:t>
            </a:r>
            <a:r>
              <a:rPr lang="en-US" sz="3200" dirty="0"/>
              <a:t>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Peak periods</a:t>
            </a:r>
          </a:p>
          <a:p>
            <a:r>
              <a:rPr lang="en-US" dirty="0" smtClean="0"/>
              <a:t>Simultaneously triages and initiates care</a:t>
            </a:r>
          </a:p>
          <a:p>
            <a:r>
              <a:rPr lang="en-US" dirty="0" smtClean="0"/>
              <a:t>Immediately recognizes sick patients</a:t>
            </a:r>
          </a:p>
          <a:p>
            <a:r>
              <a:rPr lang="en-US" dirty="0" smtClean="0"/>
              <a:t>Accurately labels chief complaint</a:t>
            </a:r>
          </a:p>
          <a:p>
            <a:r>
              <a:rPr lang="en-US" dirty="0" smtClean="0"/>
              <a:t>Assigns patients to appropriate type of provider</a:t>
            </a:r>
          </a:p>
          <a:p>
            <a:r>
              <a:rPr lang="en-US" dirty="0" smtClean="0"/>
              <a:t>Often earlier diagnosis</a:t>
            </a:r>
          </a:p>
          <a:p>
            <a:r>
              <a:rPr lang="en-US" dirty="0" smtClean="0"/>
              <a:t>TTP = 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285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Leadership </a:t>
            </a:r>
            <a:br>
              <a:rPr lang="en-US" dirty="0" smtClean="0"/>
            </a:br>
            <a:r>
              <a:rPr lang="en-US" dirty="0" smtClean="0"/>
              <a:t>and 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22537"/>
      </p:ext>
    </p:extLst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 the elephant, the rider, and the path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417638"/>
            <a:ext cx="7012308" cy="5259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3708" y="4572000"/>
            <a:ext cx="2133600" cy="83099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66"/>
                </a:solidFill>
              </a:rPr>
              <a:t>Most change is psychological</a:t>
            </a:r>
            <a:endParaRPr lang="en-US" sz="2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23812"/>
      </p:ext>
    </p:extLst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Understand the drivers of autonomy, mastery, and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00200"/>
            <a:ext cx="6823096" cy="51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15395"/>
      </p:ext>
    </p:extLst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 the tools of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main levers are:</a:t>
            </a:r>
          </a:p>
          <a:p>
            <a:pPr lvl="1"/>
            <a:r>
              <a:rPr lang="en-US" dirty="0" smtClean="0"/>
              <a:t>Inspire</a:t>
            </a:r>
          </a:p>
          <a:p>
            <a:pPr lvl="1"/>
            <a:r>
              <a:rPr lang="en-US" dirty="0" smtClean="0"/>
              <a:t>Influence</a:t>
            </a:r>
          </a:p>
          <a:p>
            <a:pPr lvl="1"/>
            <a:r>
              <a:rPr lang="en-US" dirty="0" smtClean="0"/>
              <a:t>Allocate resources</a:t>
            </a:r>
          </a:p>
        </p:txBody>
      </p:sp>
    </p:spTree>
    <p:extLst>
      <p:ext uri="{BB962C8B-B14F-4D97-AF65-F5344CB8AC3E}">
        <p14:creationId xmlns:p14="http://schemas.microsoft.com/office/powerpoint/2010/main" val="3277870696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239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737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 tribal leadership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600199"/>
            <a:ext cx="6278033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13513"/>
      </p:ext>
    </p:extLst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hesitate to set goals </a:t>
            </a:r>
            <a:br>
              <a:rPr lang="en-US" dirty="0" smtClean="0"/>
            </a:br>
            <a:r>
              <a:rPr lang="en-US" dirty="0" smtClean="0"/>
              <a:t>and use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Goals should be:</a:t>
            </a:r>
          </a:p>
          <a:p>
            <a:pPr lvl="1"/>
            <a:r>
              <a:rPr lang="en-US" dirty="0" smtClean="0"/>
              <a:t>Visible, clear, and known to all</a:t>
            </a:r>
          </a:p>
          <a:p>
            <a:pPr lvl="1"/>
            <a:r>
              <a:rPr lang="en-US" dirty="0" smtClean="0"/>
              <a:t>Holistic</a:t>
            </a:r>
          </a:p>
          <a:p>
            <a:pPr lvl="2"/>
            <a:r>
              <a:rPr lang="en-US" dirty="0" smtClean="0"/>
              <a:t>Clinical quality performance</a:t>
            </a:r>
          </a:p>
          <a:p>
            <a:pPr lvl="2"/>
            <a:r>
              <a:rPr lang="en-US" dirty="0" smtClean="0"/>
              <a:t>Operational performance</a:t>
            </a:r>
          </a:p>
          <a:p>
            <a:pPr lvl="2"/>
            <a:r>
              <a:rPr lang="en-US" dirty="0" smtClean="0"/>
              <a:t>Service performance</a:t>
            </a:r>
          </a:p>
          <a:p>
            <a:pPr lvl="2"/>
            <a:r>
              <a:rPr lang="en-US" dirty="0" smtClean="0"/>
              <a:t>Business performance</a:t>
            </a:r>
            <a:endParaRPr lang="en-US" dirty="0"/>
          </a:p>
          <a:p>
            <a:pPr lvl="1"/>
            <a:r>
              <a:rPr lang="en-US" dirty="0" smtClean="0"/>
              <a:t>Quantifiable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09519"/>
      </p:ext>
    </p:extLst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hesitate to set goals </a:t>
            </a:r>
            <a:br>
              <a:rPr lang="en-US" dirty="0" smtClean="0"/>
            </a:br>
            <a:r>
              <a:rPr lang="en-US" dirty="0" smtClean="0"/>
              <a:t>and use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Key leadership tool = balanced score card</a:t>
            </a:r>
            <a:endParaRPr lang="en-US" dirty="0"/>
          </a:p>
        </p:txBody>
      </p:sp>
      <p:graphicFrame>
        <p:nvGraphicFramePr>
          <p:cNvPr id="4" name="Group 1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610829"/>
              </p:ext>
            </p:extLst>
          </p:nvPr>
        </p:nvGraphicFramePr>
        <p:xfrm>
          <a:off x="457200" y="2392364"/>
          <a:ext cx="8295807" cy="4078160"/>
        </p:xfrm>
        <a:graphic>
          <a:graphicData uri="http://schemas.openxmlformats.org/drawingml/2006/table">
            <a:tbl>
              <a:tblPr/>
              <a:tblGrid>
                <a:gridCol w="1106108"/>
                <a:gridCol w="1093698"/>
                <a:gridCol w="1611781"/>
                <a:gridCol w="1270529"/>
                <a:gridCol w="1307145"/>
                <a:gridCol w="763545"/>
                <a:gridCol w="1143001"/>
              </a:tblGrid>
              <a:tr h="887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Tahoma" panose="020B0604030504040204" pitchFamily="34" charset="0"/>
                        </a:rPr>
                        <a:t>Area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Tahoma" panose="020B0604030504040204" pitchFamily="34" charset="0"/>
                        </a:rPr>
                        <a:t>Goal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Tahoma" panose="020B0604030504040204" pitchFamily="34" charset="0"/>
                        </a:rPr>
                        <a:t>Action steps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Tahoma" panose="020B0604030504040204" pitchFamily="34" charset="0"/>
                        </a:rPr>
                        <a:t>Measure of success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Tahoma" panose="020B0604030504040204" pitchFamily="34" charset="0"/>
                        </a:rPr>
                        <a:t>Responsible party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Tahoma" panose="020B0604030504040204" pitchFamily="34" charset="0"/>
                        </a:rPr>
                        <a:t>Target completion date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Tahoma" panose="020B0604030504040204" pitchFamily="34" charset="0"/>
                        </a:rPr>
                        <a:t>Progress update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Tahoma" panose="020B0604030504040204" pitchFamily="34" charset="0"/>
                        </a:rPr>
                        <a:t>Q3 2008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1328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Operations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Improve ED operations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Implement standard order sets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Match staffing to patient arrival times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LWBS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&lt; 5%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Smith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Q4 2008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LWBS 5%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272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Quality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Meet CMS core measures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Deliver group and individual feedback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PCI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&lt; 90 min in 75%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Jones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Q4 2008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PCI 91%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876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Service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Improve ED patient satisfaction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Initiate AIDET approach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100% provider awareness of AIDET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Smith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Q4 2008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4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 sz="2000"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defRPr>
                          <a:solidFill>
                            <a:srgbClr val="FFFF00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</a:rPr>
                        <a:t>All providers aware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3410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Never let a crisis go to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2009 – unexpected ED death in ED waiting room</a:t>
            </a:r>
          </a:p>
          <a:p>
            <a:r>
              <a:rPr lang="en-US" dirty="0" smtClean="0"/>
              <a:t>Next day – physician at intake</a:t>
            </a:r>
          </a:p>
        </p:txBody>
      </p:sp>
    </p:spTree>
    <p:extLst>
      <p:ext uri="{BB962C8B-B14F-4D97-AF65-F5344CB8AC3E}">
        <p14:creationId xmlns:p14="http://schemas.microsoft.com/office/powerpoint/2010/main" val="3362290539"/>
      </p:ext>
    </p:extLst>
  </p:cSld>
  <p:clrMapOvr>
    <a:masterClrMapping/>
  </p:clrMapOvr>
  <p:transition spd="med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 exponentially, </a:t>
            </a:r>
            <a:br>
              <a:rPr lang="en-US" dirty="0" smtClean="0"/>
            </a:br>
            <a:r>
              <a:rPr lang="en-US" dirty="0" smtClean="0"/>
              <a:t>not linearly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 examples of disruptive leadership thinking:</a:t>
            </a:r>
          </a:p>
          <a:p>
            <a:r>
              <a:rPr lang="en-US" dirty="0" smtClean="0"/>
              <a:t>1. Why do we make patients w lacerations and fractures wait so long to be seen?</a:t>
            </a:r>
          </a:p>
          <a:p>
            <a:pPr lvl="1"/>
            <a:r>
              <a:rPr lang="en-US" dirty="0" smtClean="0"/>
              <a:t>Rapid medical evaluation (RME)</a:t>
            </a:r>
          </a:p>
          <a:p>
            <a:pPr lvl="1"/>
            <a:r>
              <a:rPr lang="en-US" dirty="0"/>
              <a:t>Patients who need fewer resources should not routinely wait behind patients who need more resources – regardless of how heavy the patient volume load is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5954134"/>
      </p:ext>
    </p:extLst>
  </p:cSld>
  <p:clrMapOvr>
    <a:masterClrMapping/>
  </p:clrMapOvr>
  <p:transition spd="med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 exponentially, </a:t>
            </a:r>
            <a:br>
              <a:rPr lang="en-US" dirty="0" smtClean="0"/>
            </a:br>
            <a:r>
              <a:rPr lang="en-US" dirty="0" smtClean="0"/>
              <a:t>not linearly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2. What if we initiated emergency care in the waiting room?</a:t>
            </a:r>
          </a:p>
          <a:p>
            <a:pPr lvl="1"/>
            <a:r>
              <a:rPr lang="en-US" dirty="0" smtClean="0"/>
              <a:t>Replace 50% of ED waiting room with office cubicles where providers can talk to patients, examine them, order tests and treatment and even discharge or admit them</a:t>
            </a:r>
          </a:p>
          <a:p>
            <a:r>
              <a:rPr lang="en-US" dirty="0" smtClean="0"/>
              <a:t>3. What if a physician was the first person patients met when they walked in the door?</a:t>
            </a:r>
          </a:p>
          <a:p>
            <a:pPr lvl="1"/>
            <a:r>
              <a:rPr lang="en-US" dirty="0" smtClean="0"/>
              <a:t>Physician on arrival</a:t>
            </a:r>
          </a:p>
        </p:txBody>
      </p:sp>
    </p:spTree>
    <p:extLst>
      <p:ext uri="{BB962C8B-B14F-4D97-AF65-F5344CB8AC3E}">
        <p14:creationId xmlns:p14="http://schemas.microsoft.com/office/powerpoint/2010/main" val="1663463683"/>
      </p:ext>
    </p:extLst>
  </p:cSld>
  <p:clrMapOvr>
    <a:masterClrMapping/>
  </p:clrMapOvr>
  <p:transition spd="med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is a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Improve your practice of emergency medicine, then realize you need to improve the ED</a:t>
            </a:r>
          </a:p>
          <a:p>
            <a:r>
              <a:rPr lang="en-US" dirty="0" smtClean="0"/>
              <a:t>Improve the ED, then realize you need to improve the hospital</a:t>
            </a:r>
          </a:p>
          <a:p>
            <a:r>
              <a:rPr lang="en-US" dirty="0" smtClean="0"/>
              <a:t>Improve the hospital, then realize you need to improve the health system</a:t>
            </a:r>
          </a:p>
          <a:p>
            <a:r>
              <a:rPr lang="en-US" dirty="0" smtClean="0"/>
              <a:t>Improve the health system, then realize you need to improve society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105400"/>
            <a:ext cx="4038600" cy="15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85058"/>
      </p:ext>
    </p:extLst>
  </p:cSld>
  <p:clrMapOvr>
    <a:masterClrMapping/>
  </p:clrMapOvr>
  <p:transition spd="med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102_027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1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00200" y="2343150"/>
            <a:ext cx="8458200" cy="15430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Thank you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080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ingredients of change</a:t>
            </a:r>
          </a:p>
          <a:p>
            <a:pPr lvl="1"/>
            <a:r>
              <a:rPr lang="en-US" dirty="0" smtClean="0"/>
              <a:t>Data and lessons learned</a:t>
            </a:r>
          </a:p>
          <a:p>
            <a:pPr lvl="1"/>
            <a:r>
              <a:rPr lang="en-US" dirty="0" smtClean="0"/>
              <a:t>System performance improvement and operational lessons learned</a:t>
            </a:r>
          </a:p>
          <a:p>
            <a:pPr lvl="1"/>
            <a:r>
              <a:rPr lang="en-US" dirty="0" smtClean="0"/>
              <a:t>Leadership and lessons learned</a:t>
            </a:r>
          </a:p>
          <a:p>
            <a:r>
              <a:rPr lang="en-US" dirty="0" smtClean="0"/>
              <a:t>Communication – the glue that keeps it all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15997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8763000" cy="2305051"/>
          </a:xfrm>
        </p:spPr>
        <p:txBody>
          <a:bodyPr>
            <a:normAutofit/>
          </a:bodyPr>
          <a:lstStyle/>
          <a:p>
            <a:r>
              <a:rPr lang="en-US" dirty="0" smtClean="0"/>
              <a:t>ED data and 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72794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can’t measure it, you can’t manage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How overcrowded is the 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50" y="2057400"/>
            <a:ext cx="7340368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6107703"/>
            <a:ext cx="2514600" cy="596188"/>
          </a:xfrm>
          <a:prstGeom prst="rect">
            <a:avLst/>
          </a:prstGeom>
          <a:ln>
            <a:solidFill>
              <a:srgbClr val="003366"/>
            </a:solidFill>
          </a:ln>
        </p:spPr>
      </p:pic>
    </p:spTree>
    <p:extLst>
      <p:ext uri="{BB962C8B-B14F-4D97-AF65-F5344CB8AC3E}">
        <p14:creationId xmlns:p14="http://schemas.microsoft.com/office/powerpoint/2010/main" val="29313001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can’t measure it, you can’t manage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timely is care in the ED?</a:t>
            </a:r>
          </a:p>
          <a:p>
            <a:pPr lvl="1"/>
            <a:r>
              <a:rPr lang="en-US" dirty="0"/>
              <a:t>Left without being seen (LWBS)</a:t>
            </a:r>
          </a:p>
          <a:p>
            <a:pPr lvl="1"/>
            <a:r>
              <a:rPr lang="en-US" dirty="0"/>
              <a:t>Time-to-physician (TTP)</a:t>
            </a:r>
          </a:p>
          <a:p>
            <a:pPr lvl="1"/>
            <a:r>
              <a:rPr lang="en-US" dirty="0"/>
              <a:t>Time-to-discharge (TTD)</a:t>
            </a:r>
          </a:p>
          <a:p>
            <a:pPr lvl="1"/>
            <a:r>
              <a:rPr lang="en-US" dirty="0"/>
              <a:t>Time-to-admission (TTA)</a:t>
            </a:r>
          </a:p>
          <a:p>
            <a:pPr lvl="1"/>
            <a:r>
              <a:rPr lang="en-US" dirty="0"/>
              <a:t>Time to ancillary service completion (lab, imaging)</a:t>
            </a:r>
          </a:p>
          <a:p>
            <a:pPr lvl="1"/>
            <a:r>
              <a:rPr lang="en-US" dirty="0"/>
              <a:t>Time to pain </a:t>
            </a:r>
            <a:r>
              <a:rPr lang="en-US" dirty="0" smtClean="0"/>
              <a:t>medication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78818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7629</TotalTime>
  <Words>1970</Words>
  <Application>Microsoft Office PowerPoint</Application>
  <PresentationFormat>Ekran Gösterisi (4:3)</PresentationFormat>
  <Paragraphs>306</Paragraphs>
  <Slides>57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64" baseType="lpstr">
      <vt:lpstr>Arial</vt:lpstr>
      <vt:lpstr>Arial Black</vt:lpstr>
      <vt:lpstr>Calibri</vt:lpstr>
      <vt:lpstr>Tahoma</vt:lpstr>
      <vt:lpstr>Times New Roman</vt:lpstr>
      <vt:lpstr>Wingdings</vt:lpstr>
      <vt:lpstr>Office Theme</vt:lpstr>
      <vt:lpstr>How we can use space, time, human resources better in the ED</vt:lpstr>
      <vt:lpstr>In 2006</vt:lpstr>
      <vt:lpstr>We had a small overcrowded dysfunctional ED</vt:lpstr>
      <vt:lpstr>By 2010</vt:lpstr>
      <vt:lpstr>PowerPoint Sunusu</vt:lpstr>
      <vt:lpstr>Presentation goals</vt:lpstr>
      <vt:lpstr>ED data and lessons learned</vt:lpstr>
      <vt:lpstr>If you can’t measure it, you can’t manage it</vt:lpstr>
      <vt:lpstr>If you can’t measure it, you can’t manage it</vt:lpstr>
      <vt:lpstr>Compare results  with benchmarks</vt:lpstr>
      <vt:lpstr>Organize results  into real-time dashboards</vt:lpstr>
      <vt:lpstr>Measure individual provider performance</vt:lpstr>
      <vt:lpstr>Share results liberally</vt:lpstr>
      <vt:lpstr>ED system performance improvement and lessons learned</vt:lpstr>
      <vt:lpstr>Every ED needs a process for system performance improvement</vt:lpstr>
      <vt:lpstr>Understand that EPIC  depends on people</vt:lpstr>
      <vt:lpstr>Understand the key features of a robust EPIC </vt:lpstr>
      <vt:lpstr>EPIC + data = ED system dashboard</vt:lpstr>
      <vt:lpstr>Understand the benefits  of EPIC</vt:lpstr>
      <vt:lpstr>Lessons learned  about ED operations</vt:lpstr>
      <vt:lpstr>Eliminate waste - ruthlessly</vt:lpstr>
      <vt:lpstr>7 wastes in most EDs</vt:lpstr>
      <vt:lpstr>7 wastes in most EDs</vt:lpstr>
      <vt:lpstr>7 wastes in most EDs</vt:lpstr>
      <vt:lpstr>Give patients exactly  what they need</vt:lpstr>
      <vt:lpstr>Give patients exactly  what they need</vt:lpstr>
      <vt:lpstr>Why rapid access to care?</vt:lpstr>
      <vt:lpstr>If you have enough volume, then segment care</vt:lpstr>
      <vt:lpstr>Rapid medical evaluation (RME)  is a process not a place</vt:lpstr>
      <vt:lpstr>Keep vertical patients vertical (and in motion)</vt:lpstr>
      <vt:lpstr>Keep vertical patients vertical</vt:lpstr>
      <vt:lpstr>Process patients in parallel</vt:lpstr>
      <vt:lpstr>Occupy patients’ time with activities they feel is valuable</vt:lpstr>
      <vt:lpstr>Occupy patients’ time with something they feel is valuable</vt:lpstr>
      <vt:lpstr>Better yet – give waiting patients a “coaster”</vt:lpstr>
      <vt:lpstr>Create a surge staffing model</vt:lpstr>
      <vt:lpstr>Share the care</vt:lpstr>
      <vt:lpstr>Co-locate the entire team</vt:lpstr>
      <vt:lpstr>Standardize care whenever possible</vt:lpstr>
      <vt:lpstr>Standardize care whenever possible</vt:lpstr>
      <vt:lpstr>Standardize care whenever possible</vt:lpstr>
      <vt:lpstr>Leverage electronic health record to improve patient flow</vt:lpstr>
      <vt:lpstr>Put the highest level decision-maker as early as possible in the process</vt:lpstr>
      <vt:lpstr>Put the highest level decision-maker as early as possible in the process</vt:lpstr>
      <vt:lpstr>Difference between physician at intake and physician on arrival</vt:lpstr>
      <vt:lpstr>Leadership  and lessons learned</vt:lpstr>
      <vt:lpstr>Understand the elephant, the rider, and the path</vt:lpstr>
      <vt:lpstr>Understand the drivers of autonomy, mastery, and purpose</vt:lpstr>
      <vt:lpstr>Understand the tools of leadership</vt:lpstr>
      <vt:lpstr>Understand tribal leadership</vt:lpstr>
      <vt:lpstr>Don’t hesitate to set goals  and use data</vt:lpstr>
      <vt:lpstr>Don’t hesitate to set goals  and use data</vt:lpstr>
      <vt:lpstr>Never let a crisis go to waste</vt:lpstr>
      <vt:lpstr>Think exponentially,  not linearly</vt:lpstr>
      <vt:lpstr>Think exponentially,  not linearly</vt:lpstr>
      <vt:lpstr>Leadership is a journey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gizem</cp:lastModifiedBy>
  <cp:revision>498</cp:revision>
  <cp:lastPrinted>2016-05-09T05:33:32Z</cp:lastPrinted>
  <dcterms:created xsi:type="dcterms:W3CDTF">2012-09-15T03:46:41Z</dcterms:created>
  <dcterms:modified xsi:type="dcterms:W3CDTF">2017-03-24T22:31:34Z</dcterms:modified>
</cp:coreProperties>
</file>