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75" r:id="rId7"/>
    <p:sldId id="271" r:id="rId8"/>
    <p:sldId id="277" r:id="rId9"/>
    <p:sldId id="263" r:id="rId10"/>
    <p:sldId id="264" r:id="rId11"/>
    <p:sldId id="266" r:id="rId12"/>
    <p:sldId id="274" r:id="rId13"/>
    <p:sldId id="269" r:id="rId14"/>
    <p:sldId id="268" r:id="rId15"/>
    <p:sldId id="279" r:id="rId16"/>
    <p:sldId id="273" r:id="rId17"/>
    <p:sldId id="276" r:id="rId18"/>
    <p:sldId id="278" r:id="rId19"/>
    <p:sldId id="280"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6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193964838316016E-2"/>
          <c:y val="6.4897305119429691E-2"/>
          <c:w val="0.95154003752564298"/>
          <c:h val="0.78207249410279411"/>
        </c:manualLayout>
      </c:layout>
      <c:barChart>
        <c:barDir val="col"/>
        <c:grouping val="clustered"/>
        <c:varyColors val="0"/>
        <c:ser>
          <c:idx val="0"/>
          <c:order val="0"/>
          <c:spPr>
            <a:solidFill>
              <a:schemeClr val="accent1"/>
            </a:solidFill>
          </c:spPr>
          <c:invertIfNegative val="0"/>
          <c:dPt>
            <c:idx val="0"/>
            <c:invertIfNegative val="0"/>
            <c:bubble3D val="0"/>
            <c:spPr>
              <a:solidFill>
                <a:srgbClr val="800000"/>
              </a:solidFill>
            </c:spPr>
          </c:dPt>
          <c:dPt>
            <c:idx val="1"/>
            <c:invertIfNegative val="0"/>
            <c:bubble3D val="0"/>
            <c:spPr>
              <a:solidFill>
                <a:schemeClr val="accent2">
                  <a:lumMod val="50000"/>
                </a:schemeClr>
              </a:solidFill>
            </c:spPr>
          </c:dPt>
          <c:dPt>
            <c:idx val="2"/>
            <c:invertIfNegative val="0"/>
            <c:bubble3D val="0"/>
            <c:spPr>
              <a:solidFill>
                <a:srgbClr val="008000"/>
              </a:solidFill>
            </c:spPr>
          </c:dPt>
          <c:dPt>
            <c:idx val="3"/>
            <c:invertIfNegative val="0"/>
            <c:bubble3D val="0"/>
            <c:spPr>
              <a:solidFill>
                <a:srgbClr val="FF6600"/>
              </a:solidFill>
            </c:spPr>
          </c:dPt>
          <c:cat>
            <c:strRef>
              <c:f>Sheet1!$A$3:$A$6</c:f>
              <c:strCache>
                <c:ptCount val="4"/>
                <c:pt idx="0">
                  <c:v>Heavy IEC Teams = 22</c:v>
                </c:pt>
                <c:pt idx="1">
                  <c:v>Medium IEC Teams = 13</c:v>
                </c:pt>
                <c:pt idx="2">
                  <c:v>Non-Classified Teams = 53</c:v>
                </c:pt>
                <c:pt idx="3">
                  <c:v>Teams to be classified in 2014-15 = 12</c:v>
                </c:pt>
              </c:strCache>
            </c:strRef>
          </c:cat>
          <c:val>
            <c:numRef>
              <c:f>Sheet1!$B$3:$B$6</c:f>
              <c:numCache>
                <c:formatCode>General</c:formatCode>
                <c:ptCount val="4"/>
                <c:pt idx="0">
                  <c:v>22</c:v>
                </c:pt>
                <c:pt idx="1">
                  <c:v>13</c:v>
                </c:pt>
                <c:pt idx="2">
                  <c:v>53</c:v>
                </c:pt>
                <c:pt idx="3">
                  <c:v>12</c:v>
                </c:pt>
              </c:numCache>
            </c:numRef>
          </c:val>
        </c:ser>
        <c:dLbls>
          <c:showLegendKey val="0"/>
          <c:showVal val="0"/>
          <c:showCatName val="0"/>
          <c:showSerName val="0"/>
          <c:showPercent val="0"/>
          <c:showBubbleSize val="0"/>
        </c:dLbls>
        <c:gapWidth val="55"/>
        <c:axId val="311897760"/>
        <c:axId val="311900504"/>
      </c:barChart>
      <c:catAx>
        <c:axId val="311897760"/>
        <c:scaling>
          <c:orientation val="minMax"/>
        </c:scaling>
        <c:delete val="0"/>
        <c:axPos val="b"/>
        <c:numFmt formatCode="General" sourceLinked="0"/>
        <c:majorTickMark val="none"/>
        <c:minorTickMark val="none"/>
        <c:tickLblPos val="nextTo"/>
        <c:spPr>
          <a:ln>
            <a:noFill/>
          </a:ln>
        </c:spPr>
        <c:crossAx val="311900504"/>
        <c:crosses val="autoZero"/>
        <c:auto val="1"/>
        <c:lblAlgn val="ctr"/>
        <c:lblOffset val="100"/>
        <c:noMultiLvlLbl val="0"/>
      </c:catAx>
      <c:valAx>
        <c:axId val="311900504"/>
        <c:scaling>
          <c:orientation val="minMax"/>
        </c:scaling>
        <c:delete val="0"/>
        <c:axPos val="l"/>
        <c:majorGridlines/>
        <c:numFmt formatCode="General" sourceLinked="1"/>
        <c:majorTickMark val="none"/>
        <c:minorTickMark val="none"/>
        <c:tickLblPos val="nextTo"/>
        <c:crossAx val="311897760"/>
        <c:crosses val="autoZero"/>
        <c:crossBetween val="between"/>
      </c:valAx>
    </c:plotArea>
    <c:plotVisOnly val="1"/>
    <c:dispBlanksAs val="gap"/>
    <c:showDLblsOverMax val="0"/>
  </c:chart>
  <c:spPr>
    <a:noFill/>
    <a:ln>
      <a:noFill/>
    </a:ln>
    <a:effectLst>
      <a:glow rad="127000">
        <a:schemeClr val="accent1">
          <a:alpha val="0"/>
        </a:schemeClr>
      </a:glow>
    </a:effectLst>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0.78927</cdr:x>
      <cdr:y>0.18265</cdr:y>
    </cdr:from>
    <cdr:to>
      <cdr:x>0.91754</cdr:x>
      <cdr:y>0.7625</cdr:y>
    </cdr:to>
    <cdr:sp macro="" textlink="">
      <cdr:nvSpPr>
        <cdr:cNvPr id="2" name="TextBox 1"/>
        <cdr:cNvSpPr txBox="1"/>
      </cdr:nvSpPr>
      <cdr:spPr>
        <a:xfrm xmlns:a="http://schemas.openxmlformats.org/drawingml/2006/main">
          <a:off x="5626312" y="28803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de-CH">
                <a:solidFill>
                  <a:srgbClr val="000000"/>
                </a:solidFill>
              </a:rPr>
              <a:t>INSARAG Global Meeting 2010, Kobe, Japan 14 – 16 September 2010</a:t>
            </a:r>
          </a:p>
        </p:txBody>
      </p:sp>
    </p:spTree>
    <p:extLst>
      <p:ext uri="{BB962C8B-B14F-4D97-AF65-F5344CB8AC3E}">
        <p14:creationId xmlns:p14="http://schemas.microsoft.com/office/powerpoint/2010/main" val="48386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de-CH">
                <a:solidFill>
                  <a:srgbClr val="000000"/>
                </a:solidFill>
              </a:rPr>
              <a:t>INSARAG Global Meeting 2010, Kobe, Japan 14 – 16 September 2010</a:t>
            </a:r>
          </a:p>
        </p:txBody>
      </p:sp>
    </p:spTree>
    <p:extLst>
      <p:ext uri="{BB962C8B-B14F-4D97-AF65-F5344CB8AC3E}">
        <p14:creationId xmlns:p14="http://schemas.microsoft.com/office/powerpoint/2010/main" val="101221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de-CH">
                <a:solidFill>
                  <a:srgbClr val="000000"/>
                </a:solidFill>
              </a:rPr>
              <a:t>INSARAG Global Meeting 2010, Kobe, Japan 14 – 16 September 2010</a:t>
            </a:r>
          </a:p>
        </p:txBody>
      </p:sp>
    </p:spTree>
    <p:extLst>
      <p:ext uri="{BB962C8B-B14F-4D97-AF65-F5344CB8AC3E}">
        <p14:creationId xmlns:p14="http://schemas.microsoft.com/office/powerpoint/2010/main" val="2651856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09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09600" y="3938589"/>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6197600" y="3938589"/>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de-CH">
                <a:solidFill>
                  <a:srgbClr val="000000"/>
                </a:solidFill>
              </a:rPr>
              <a:t>INSARAG Global Meeting 2010, Kobe, Japan 14 – 16 September 2010</a:t>
            </a:r>
          </a:p>
        </p:txBody>
      </p:sp>
    </p:spTree>
    <p:extLst>
      <p:ext uri="{BB962C8B-B14F-4D97-AF65-F5344CB8AC3E}">
        <p14:creationId xmlns:p14="http://schemas.microsoft.com/office/powerpoint/2010/main" val="1717256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ftr" sz="quarter" idx="10"/>
          </p:nvPr>
        </p:nvSpPr>
        <p:spPr>
          <a:ln/>
        </p:spPr>
        <p:txBody>
          <a:bodyPr/>
          <a:lstStyle>
            <a:lvl1pPr>
              <a:defRPr/>
            </a:lvl1pPr>
          </a:lstStyle>
          <a:p>
            <a:pPr>
              <a:defRPr/>
            </a:pPr>
            <a:r>
              <a:rPr lang="de-CH">
                <a:solidFill>
                  <a:srgbClr val="000000"/>
                </a:solidFill>
              </a:rPr>
              <a:t>INSARAG Global Meeting 2010, Kobe, Japan 14 – 16 September 2010</a:t>
            </a:r>
          </a:p>
        </p:txBody>
      </p:sp>
    </p:spTree>
    <p:extLst>
      <p:ext uri="{BB962C8B-B14F-4D97-AF65-F5344CB8AC3E}">
        <p14:creationId xmlns:p14="http://schemas.microsoft.com/office/powerpoint/2010/main" val="2777469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ftr" sz="quarter" idx="10"/>
          </p:nvPr>
        </p:nvSpPr>
        <p:spPr>
          <a:ln/>
        </p:spPr>
        <p:txBody>
          <a:bodyPr/>
          <a:lstStyle>
            <a:lvl1pPr>
              <a:defRPr/>
            </a:lvl1pPr>
          </a:lstStyle>
          <a:p>
            <a:pPr>
              <a:defRPr/>
            </a:pPr>
            <a:r>
              <a:rPr lang="de-CH">
                <a:solidFill>
                  <a:srgbClr val="000000"/>
                </a:solidFill>
              </a:rPr>
              <a:t>INSARAG Global Meeting 2010, Kobe, Japan 14 – 16 September 2010</a:t>
            </a:r>
          </a:p>
        </p:txBody>
      </p:sp>
    </p:spTree>
    <p:extLst>
      <p:ext uri="{BB962C8B-B14F-4D97-AF65-F5344CB8AC3E}">
        <p14:creationId xmlns:p14="http://schemas.microsoft.com/office/powerpoint/2010/main" val="2649425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de-CH">
                <a:solidFill>
                  <a:srgbClr val="000000"/>
                </a:solidFill>
              </a:rPr>
              <a:t>INSARAG Global Meeting 2010, Kobe, Japan 14 – 16 September 2010</a:t>
            </a:r>
          </a:p>
        </p:txBody>
      </p:sp>
    </p:spTree>
    <p:extLst>
      <p:ext uri="{BB962C8B-B14F-4D97-AF65-F5344CB8AC3E}">
        <p14:creationId xmlns:p14="http://schemas.microsoft.com/office/powerpoint/2010/main" val="3819593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de-CH">
                <a:solidFill>
                  <a:srgbClr val="000000"/>
                </a:solidFill>
              </a:rPr>
              <a:t>INSARAG Global Meeting 2010, Kobe, Japan 14 – 16 September 2010</a:t>
            </a:r>
          </a:p>
        </p:txBody>
      </p:sp>
    </p:spTree>
    <p:extLst>
      <p:ext uri="{BB962C8B-B14F-4D97-AF65-F5344CB8AC3E}">
        <p14:creationId xmlns:p14="http://schemas.microsoft.com/office/powerpoint/2010/main" val="221686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de-CH">
                <a:solidFill>
                  <a:srgbClr val="000000"/>
                </a:solidFill>
              </a:rPr>
              <a:t>INSARAG Global Meeting 2010, Kobe, Japan 14 – 16 September 2010</a:t>
            </a:r>
          </a:p>
        </p:txBody>
      </p:sp>
    </p:spTree>
    <p:extLst>
      <p:ext uri="{BB962C8B-B14F-4D97-AF65-F5344CB8AC3E}">
        <p14:creationId xmlns:p14="http://schemas.microsoft.com/office/powerpoint/2010/main" val="175737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de-CH">
                <a:solidFill>
                  <a:srgbClr val="000000"/>
                </a:solidFill>
              </a:rPr>
              <a:t>INSARAG Global Meeting 2010, Kobe, Japan 14 – 16 September 2010</a:t>
            </a:r>
          </a:p>
        </p:txBody>
      </p:sp>
    </p:spTree>
    <p:extLst>
      <p:ext uri="{BB962C8B-B14F-4D97-AF65-F5344CB8AC3E}">
        <p14:creationId xmlns:p14="http://schemas.microsoft.com/office/powerpoint/2010/main" val="384870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de-CH">
                <a:solidFill>
                  <a:srgbClr val="000000"/>
                </a:solidFill>
              </a:rPr>
              <a:t>INSARAG Global Meeting 2010, Kobe, Japan 14 – 16 September 2010</a:t>
            </a:r>
          </a:p>
        </p:txBody>
      </p:sp>
    </p:spTree>
    <p:extLst>
      <p:ext uri="{BB962C8B-B14F-4D97-AF65-F5344CB8AC3E}">
        <p14:creationId xmlns:p14="http://schemas.microsoft.com/office/powerpoint/2010/main" val="207508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CH">
                <a:solidFill>
                  <a:srgbClr val="000000"/>
                </a:solidFill>
              </a:rPr>
              <a:t>INSARAG Global Meeting 2010, Kobe, Japan 14 – 16 September 2010</a:t>
            </a:r>
          </a:p>
        </p:txBody>
      </p:sp>
    </p:spTree>
    <p:extLst>
      <p:ext uri="{BB962C8B-B14F-4D97-AF65-F5344CB8AC3E}">
        <p14:creationId xmlns:p14="http://schemas.microsoft.com/office/powerpoint/2010/main" val="80331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de-CH">
                <a:solidFill>
                  <a:srgbClr val="000000"/>
                </a:solidFill>
              </a:rPr>
              <a:t>INSARAG Global Meeting 2010, Kobe, Japan 14 – 16 September 2010</a:t>
            </a:r>
          </a:p>
        </p:txBody>
      </p:sp>
    </p:spTree>
    <p:extLst>
      <p:ext uri="{BB962C8B-B14F-4D97-AF65-F5344CB8AC3E}">
        <p14:creationId xmlns:p14="http://schemas.microsoft.com/office/powerpoint/2010/main" val="280205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de-CH">
                <a:solidFill>
                  <a:srgbClr val="000000"/>
                </a:solidFill>
              </a:rPr>
              <a:t>INSARAG Global Meeting 2010, Kobe, Japan 14 – 16 September 2010</a:t>
            </a:r>
          </a:p>
        </p:txBody>
      </p:sp>
    </p:spTree>
    <p:extLst>
      <p:ext uri="{BB962C8B-B14F-4D97-AF65-F5344CB8AC3E}">
        <p14:creationId xmlns:p14="http://schemas.microsoft.com/office/powerpoint/2010/main" val="1069464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5" descr="world-globe_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407152" y="549276"/>
            <a:ext cx="5784849"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Grp="1" noChangeArrowheads="1"/>
          </p:cNvSpPr>
          <p:nvPr>
            <p:ph type="ftr" sz="quarter" idx="3"/>
          </p:nvPr>
        </p:nvSpPr>
        <p:spPr bwMode="auto">
          <a:xfrm>
            <a:off x="1871133" y="6310314"/>
            <a:ext cx="7969251" cy="2873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r>
              <a:rPr lang="de-CH" dirty="0">
                <a:solidFill>
                  <a:srgbClr val="000000"/>
                </a:solidFill>
              </a:rPr>
              <a:t>INSARAG Global Meeting 2010, Kobe, Japan 14 – 16 September 2010</a:t>
            </a:r>
          </a:p>
        </p:txBody>
      </p:sp>
      <p:pic>
        <p:nvPicPr>
          <p:cNvPr id="1028" name="Picture 9" descr="INSARAG_ENGLISH"/>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43934" y="260351"/>
            <a:ext cx="1631951"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0"/>
          <p:cNvSpPr>
            <a:spLocks noChangeArrowheads="1"/>
          </p:cNvSpPr>
          <p:nvPr userDrawn="1"/>
        </p:nvSpPr>
        <p:spPr bwMode="auto">
          <a:xfrm>
            <a:off x="1" y="1052514"/>
            <a:ext cx="1775884" cy="5805487"/>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GB" sz="1800">
              <a:solidFill>
                <a:srgbClr val="000000"/>
              </a:solidFill>
            </a:endParaRPr>
          </a:p>
        </p:txBody>
      </p:sp>
      <p:grpSp>
        <p:nvGrpSpPr>
          <p:cNvPr id="1030" name="Group 16"/>
          <p:cNvGrpSpPr>
            <a:grpSpLocks/>
          </p:cNvGrpSpPr>
          <p:nvPr userDrawn="1"/>
        </p:nvGrpSpPr>
        <p:grpSpPr bwMode="auto">
          <a:xfrm>
            <a:off x="1871133" y="517526"/>
            <a:ext cx="10320867" cy="358775"/>
            <a:chOff x="884" y="346"/>
            <a:chExt cx="4876" cy="226"/>
          </a:xfrm>
        </p:grpSpPr>
        <p:sp>
          <p:nvSpPr>
            <p:cNvPr id="1031" name="Rectangle 14"/>
            <p:cNvSpPr>
              <a:spLocks noChangeArrowheads="1"/>
            </p:cNvSpPr>
            <p:nvPr userDrawn="1"/>
          </p:nvSpPr>
          <p:spPr bwMode="auto">
            <a:xfrm>
              <a:off x="4604" y="346"/>
              <a:ext cx="1156" cy="226"/>
            </a:xfrm>
            <a:prstGeom prst="rect">
              <a:avLst/>
            </a:prstGeom>
            <a:solidFill>
              <a:srgbClr val="3366CC"/>
            </a:solidFill>
            <a:ln w="9525">
              <a:noFill/>
              <a:miter lim="800000"/>
              <a:headEnd/>
              <a:tailEnd/>
            </a:ln>
            <a:effectLst/>
          </p:spPr>
          <p:txBody>
            <a:bodyPr wrap="none" anchor="ctr"/>
            <a:lstStyle/>
            <a:p>
              <a:pPr fontAlgn="base">
                <a:spcBef>
                  <a:spcPct val="0"/>
                </a:spcBef>
                <a:spcAft>
                  <a:spcPct val="0"/>
                </a:spcAft>
                <a:defRPr/>
              </a:pPr>
              <a:endParaRPr lang="en-GB" sz="1800">
                <a:solidFill>
                  <a:srgbClr val="000000"/>
                </a:solidFill>
              </a:endParaRPr>
            </a:p>
          </p:txBody>
        </p:sp>
        <p:pic>
          <p:nvPicPr>
            <p:cNvPr id="1032" name="Picture 8" descr="OchaLogo"/>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04" y="346"/>
              <a:ext cx="106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12"/>
            <p:cNvSpPr>
              <a:spLocks noChangeShapeType="1"/>
            </p:cNvSpPr>
            <p:nvPr userDrawn="1"/>
          </p:nvSpPr>
          <p:spPr bwMode="auto">
            <a:xfrm>
              <a:off x="888" y="358"/>
              <a:ext cx="4872" cy="2"/>
            </a:xfrm>
            <a:prstGeom prst="line">
              <a:avLst/>
            </a:prstGeom>
            <a:noFill/>
            <a:ln w="19050">
              <a:solidFill>
                <a:schemeClr val="tx1"/>
              </a:solidFill>
              <a:round/>
              <a:headEnd/>
              <a:tailEnd/>
            </a:ln>
            <a:effectLst/>
          </p:spPr>
          <p:txBody>
            <a:bodyPr/>
            <a:lstStyle/>
            <a:p>
              <a:pPr fontAlgn="base">
                <a:spcBef>
                  <a:spcPct val="0"/>
                </a:spcBef>
                <a:spcAft>
                  <a:spcPct val="0"/>
                </a:spcAft>
                <a:defRPr/>
              </a:pPr>
              <a:endParaRPr lang="en-US" sz="1800">
                <a:solidFill>
                  <a:srgbClr val="000000"/>
                </a:solidFill>
              </a:endParaRPr>
            </a:p>
          </p:txBody>
        </p:sp>
        <p:sp>
          <p:nvSpPr>
            <p:cNvPr id="1034" name="Line 11"/>
            <p:cNvSpPr>
              <a:spLocks noChangeShapeType="1"/>
            </p:cNvSpPr>
            <p:nvPr userDrawn="1"/>
          </p:nvSpPr>
          <p:spPr bwMode="auto">
            <a:xfrm>
              <a:off x="884" y="352"/>
              <a:ext cx="4876" cy="0"/>
            </a:xfrm>
            <a:prstGeom prst="line">
              <a:avLst/>
            </a:prstGeom>
            <a:noFill/>
            <a:ln w="19050">
              <a:solidFill>
                <a:srgbClr val="6AC1E0"/>
              </a:solidFill>
              <a:round/>
              <a:headEnd/>
              <a:tailEnd/>
            </a:ln>
            <a:effectLst/>
          </p:spPr>
          <p:txBody>
            <a:bodyPr/>
            <a:lstStyle/>
            <a:p>
              <a:pPr fontAlgn="base">
                <a:spcBef>
                  <a:spcPct val="0"/>
                </a:spcBef>
                <a:spcAft>
                  <a:spcPct val="0"/>
                </a:spcAft>
                <a:defRPr/>
              </a:pPr>
              <a:endParaRPr lang="en-US" sz="1800">
                <a:solidFill>
                  <a:srgbClr val="000000"/>
                </a:solidFill>
              </a:endParaRPr>
            </a:p>
          </p:txBody>
        </p:sp>
      </p:grpSp>
      <p:pic>
        <p:nvPicPr>
          <p:cNvPr id="11" name="Picture 2" descr="http://www.turqase.com/static/images/comu-logo.jpg"/>
          <p:cNvPicPr>
            <a:picLocks noChangeAspect="1" noChangeArrowheads="1"/>
          </p:cNvPicPr>
          <p:nvPr userDrawn="1"/>
        </p:nvPicPr>
        <p:blipFill>
          <a:blip r:embed="rId19">
            <a:clrChange>
              <a:clrFrom>
                <a:srgbClr val="FFFDF8"/>
              </a:clrFrom>
              <a:clrTo>
                <a:srgbClr val="FFFDF8">
                  <a:alpha val="0"/>
                </a:srgbClr>
              </a:clrTo>
            </a:clrChange>
            <a:extLst>
              <a:ext uri="{28A0092B-C50C-407E-A947-70E740481C1C}">
                <a14:useLocalDpi xmlns:a14="http://schemas.microsoft.com/office/drawing/2010/main" val="0"/>
              </a:ext>
            </a:extLst>
          </a:blip>
          <a:srcRect/>
          <a:stretch>
            <a:fillRect/>
          </a:stretch>
        </p:blipFill>
        <p:spPr bwMode="auto">
          <a:xfrm>
            <a:off x="1" y="1141414"/>
            <a:ext cx="1619250" cy="145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7624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unocha.org/what-we-do/coordination-tools/undac/membership"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191656" y="1182974"/>
            <a:ext cx="9134870" cy="2387600"/>
          </a:xfrm>
        </p:spPr>
        <p:txBody>
          <a:bodyPr>
            <a:normAutofit/>
          </a:bodyPr>
          <a:lstStyle/>
          <a:p>
            <a:r>
              <a:rPr lang="tr-TR" sz="3200" dirty="0" smtClean="0">
                <a:solidFill>
                  <a:schemeClr val="accent5">
                    <a:lumMod val="50000"/>
                  </a:schemeClr>
                </a:solidFill>
              </a:rPr>
              <a:t>Afetlerde Uluslararası Müdahale Organizasyonu Olarak </a:t>
            </a:r>
            <a:r>
              <a:rPr lang="tr-TR" sz="3200" dirty="0" smtClean="0">
                <a:solidFill>
                  <a:schemeClr val="accent5">
                    <a:lumMod val="50000"/>
                  </a:schemeClr>
                </a:solidFill>
              </a:rPr>
              <a:t>INSARAG</a:t>
            </a:r>
            <a:r>
              <a:rPr lang="tr-TR" sz="3200" dirty="0">
                <a:solidFill>
                  <a:schemeClr val="accent5">
                    <a:lumMod val="50000"/>
                  </a:schemeClr>
                </a:solidFill>
              </a:rPr>
              <a:t> </a:t>
            </a:r>
            <a:r>
              <a:rPr lang="tr-TR" sz="3200" dirty="0" smtClean="0">
                <a:solidFill>
                  <a:schemeClr val="accent5">
                    <a:lumMod val="50000"/>
                  </a:schemeClr>
                </a:solidFill>
              </a:rPr>
              <a:t/>
            </a:r>
            <a:br>
              <a:rPr lang="tr-TR" sz="3200" dirty="0" smtClean="0">
                <a:solidFill>
                  <a:schemeClr val="accent5">
                    <a:lumMod val="50000"/>
                  </a:schemeClr>
                </a:solidFill>
              </a:rPr>
            </a:br>
            <a:r>
              <a:rPr lang="tr-TR" sz="2400" dirty="0" smtClean="0">
                <a:solidFill>
                  <a:schemeClr val="accent5">
                    <a:lumMod val="50000"/>
                  </a:schemeClr>
                </a:solidFill>
              </a:rPr>
              <a:t>(</a:t>
            </a:r>
            <a:r>
              <a:rPr lang="en-US" sz="2400" dirty="0" smtClean="0">
                <a:solidFill>
                  <a:schemeClr val="accent5">
                    <a:lumMod val="50000"/>
                  </a:schemeClr>
                </a:solidFill>
              </a:rPr>
              <a:t>I</a:t>
            </a:r>
            <a:r>
              <a:rPr lang="tr-TR" sz="2400" dirty="0">
                <a:solidFill>
                  <a:schemeClr val="accent5">
                    <a:lumMod val="50000"/>
                  </a:schemeClr>
                </a:solidFill>
              </a:rPr>
              <a:t>n</a:t>
            </a:r>
            <a:r>
              <a:rPr lang="en-US" sz="2400" dirty="0" err="1" smtClean="0">
                <a:solidFill>
                  <a:schemeClr val="accent5">
                    <a:lumMod val="50000"/>
                  </a:schemeClr>
                </a:solidFill>
              </a:rPr>
              <a:t>ternational</a:t>
            </a:r>
            <a:r>
              <a:rPr lang="en-US" sz="2400" dirty="0">
                <a:solidFill>
                  <a:schemeClr val="accent5">
                    <a:lumMod val="50000"/>
                  </a:schemeClr>
                </a:solidFill>
              </a:rPr>
              <a:t> Search And Rescue Advisory </a:t>
            </a:r>
            <a:r>
              <a:rPr lang="en-US" sz="2400" dirty="0" smtClean="0">
                <a:solidFill>
                  <a:schemeClr val="accent5">
                    <a:lumMod val="50000"/>
                  </a:schemeClr>
                </a:solidFill>
              </a:rPr>
              <a:t>Group</a:t>
            </a:r>
            <a:r>
              <a:rPr lang="tr-TR" sz="2400" dirty="0" smtClean="0">
                <a:solidFill>
                  <a:schemeClr val="accent5">
                    <a:lumMod val="50000"/>
                  </a:schemeClr>
                </a:solidFill>
              </a:rPr>
              <a:t>)</a:t>
            </a:r>
            <a:endParaRPr lang="tr-TR" sz="2400" dirty="0">
              <a:solidFill>
                <a:schemeClr val="accent5">
                  <a:lumMod val="50000"/>
                </a:schemeClr>
              </a:solidFill>
            </a:endParaRPr>
          </a:p>
        </p:txBody>
      </p:sp>
      <p:sp>
        <p:nvSpPr>
          <p:cNvPr id="3" name="Alt Başlık 2"/>
          <p:cNvSpPr>
            <a:spLocks noGrp="1"/>
          </p:cNvSpPr>
          <p:nvPr>
            <p:ph type="subTitle" idx="1"/>
          </p:nvPr>
        </p:nvSpPr>
        <p:spPr>
          <a:xfrm>
            <a:off x="1897040" y="3136440"/>
            <a:ext cx="10552886" cy="3148355"/>
          </a:xfrm>
        </p:spPr>
        <p:txBody>
          <a:bodyPr>
            <a:noAutofit/>
          </a:bodyPr>
          <a:lstStyle/>
          <a:p>
            <a:r>
              <a:rPr lang="tr-TR" sz="2400" b="1" dirty="0" smtClean="0">
                <a:solidFill>
                  <a:schemeClr val="accent6">
                    <a:lumMod val="50000"/>
                  </a:schemeClr>
                </a:solidFill>
              </a:rPr>
              <a:t>Vedat Laçiner </a:t>
            </a:r>
            <a:r>
              <a:rPr lang="tr-TR" sz="2400" b="1" baseline="30000" dirty="0" smtClean="0">
                <a:solidFill>
                  <a:schemeClr val="accent6">
                    <a:lumMod val="50000"/>
                  </a:schemeClr>
                </a:solidFill>
              </a:rPr>
              <a:t>1</a:t>
            </a:r>
            <a:r>
              <a:rPr lang="tr-TR" sz="2400" b="1" dirty="0" smtClean="0">
                <a:solidFill>
                  <a:schemeClr val="accent6">
                    <a:lumMod val="50000"/>
                  </a:schemeClr>
                </a:solidFill>
              </a:rPr>
              <a:t> , Çağla Karakaş </a:t>
            </a:r>
            <a:r>
              <a:rPr lang="tr-TR" sz="2400" b="1" baseline="30000" dirty="0" smtClean="0">
                <a:solidFill>
                  <a:schemeClr val="accent6">
                    <a:lumMod val="50000"/>
                  </a:schemeClr>
                </a:solidFill>
              </a:rPr>
              <a:t>2</a:t>
            </a:r>
          </a:p>
          <a:p>
            <a:r>
              <a:rPr lang="tr-TR" sz="2400" b="1" dirty="0" smtClean="0">
                <a:solidFill>
                  <a:schemeClr val="accent6">
                    <a:lumMod val="50000"/>
                  </a:schemeClr>
                </a:solidFill>
              </a:rPr>
              <a:t> </a:t>
            </a:r>
          </a:p>
          <a:p>
            <a:pPr algn="l"/>
            <a:r>
              <a:rPr lang="tr-TR" sz="2000" baseline="30000" dirty="0" smtClean="0">
                <a:solidFill>
                  <a:schemeClr val="accent6">
                    <a:lumMod val="50000"/>
                  </a:schemeClr>
                </a:solidFill>
              </a:rPr>
              <a:t>1</a:t>
            </a:r>
            <a:r>
              <a:rPr lang="tr-TR" sz="2000" dirty="0" smtClean="0">
                <a:solidFill>
                  <a:schemeClr val="accent6">
                    <a:lumMod val="50000"/>
                  </a:schemeClr>
                </a:solidFill>
              </a:rPr>
              <a:t> Çanakkale </a:t>
            </a:r>
            <a:r>
              <a:rPr lang="tr-TR" sz="2000" dirty="0" err="1" smtClean="0">
                <a:solidFill>
                  <a:schemeClr val="accent6">
                    <a:lumMod val="50000"/>
                  </a:schemeClr>
                </a:solidFill>
              </a:rPr>
              <a:t>Onsekiz</a:t>
            </a:r>
            <a:r>
              <a:rPr lang="tr-TR" sz="2000" dirty="0" smtClean="0">
                <a:solidFill>
                  <a:schemeClr val="accent6">
                    <a:lumMod val="50000"/>
                  </a:schemeClr>
                </a:solidFill>
              </a:rPr>
              <a:t> Mart Üniversitesi, İİBF, Çanakkale </a:t>
            </a:r>
          </a:p>
          <a:p>
            <a:pPr algn="l"/>
            <a:r>
              <a:rPr lang="tr-TR" sz="2000" baseline="30000" dirty="0" smtClean="0">
                <a:solidFill>
                  <a:schemeClr val="accent6">
                    <a:lumMod val="50000"/>
                  </a:schemeClr>
                </a:solidFill>
              </a:rPr>
              <a:t>2</a:t>
            </a:r>
            <a:r>
              <a:rPr lang="tr-TR" sz="2000" dirty="0" smtClean="0">
                <a:solidFill>
                  <a:schemeClr val="accent6">
                    <a:lumMod val="50000"/>
                  </a:schemeClr>
                </a:solidFill>
              </a:rPr>
              <a:t> Çanakkale </a:t>
            </a:r>
            <a:r>
              <a:rPr lang="tr-TR" sz="2000" dirty="0" err="1" smtClean="0">
                <a:solidFill>
                  <a:schemeClr val="accent6">
                    <a:lumMod val="50000"/>
                  </a:schemeClr>
                </a:solidFill>
              </a:rPr>
              <a:t>Onsekiz</a:t>
            </a:r>
            <a:r>
              <a:rPr lang="tr-TR" sz="2000" dirty="0" smtClean="0">
                <a:solidFill>
                  <a:schemeClr val="accent6">
                    <a:lumMod val="50000"/>
                  </a:schemeClr>
                </a:solidFill>
              </a:rPr>
              <a:t> Mart Üniversitesi, Fen Bilimleri Enstitüsü, Doğal Afetlerin Risk Yönetimi ABD, Çanakkale </a:t>
            </a:r>
          </a:p>
          <a:p>
            <a:r>
              <a:rPr lang="tr-TR" sz="2400" b="1" dirty="0" smtClean="0">
                <a:solidFill>
                  <a:schemeClr val="accent6">
                    <a:lumMod val="50000"/>
                  </a:schemeClr>
                </a:solidFill>
              </a:rPr>
              <a:t>ULUSLARARASI AFET VE ACİL TIP KONGRESİ 13-15 MAYIS CONGRESIUM ANKARA</a:t>
            </a:r>
          </a:p>
        </p:txBody>
      </p:sp>
    </p:spTree>
    <p:extLst>
      <p:ext uri="{BB962C8B-B14F-4D97-AF65-F5344CB8AC3E}">
        <p14:creationId xmlns:p14="http://schemas.microsoft.com/office/powerpoint/2010/main" val="2557111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53687" y="1009313"/>
            <a:ext cx="9138313" cy="1067890"/>
          </a:xfrm>
        </p:spPr>
        <p:txBody>
          <a:bodyPr>
            <a:noAutofit/>
          </a:bodyPr>
          <a:lstStyle/>
          <a:p>
            <a:pPr algn="l"/>
            <a:r>
              <a:rPr lang="tr-TR" sz="2400" dirty="0">
                <a:solidFill>
                  <a:schemeClr val="accent6">
                    <a:lumMod val="50000"/>
                  </a:schemeClr>
                </a:solidFill>
                <a:latin typeface="Calibri" panose="020F0502020204030204" pitchFamily="34" charset="0"/>
              </a:rPr>
              <a:t>INSARAG Afrika / Avrupa / Orta Doğu Bölgesi, Amerika Bölgesi ve Asya / Pasifik </a:t>
            </a:r>
            <a:r>
              <a:rPr lang="tr-TR" sz="2400" dirty="0" smtClean="0">
                <a:solidFill>
                  <a:schemeClr val="accent6">
                    <a:lumMod val="50000"/>
                  </a:schemeClr>
                </a:solidFill>
                <a:latin typeface="Calibri" panose="020F0502020204030204" pitchFamily="34" charset="0"/>
              </a:rPr>
              <a:t>Bölgesi olmak üzere üç </a:t>
            </a:r>
            <a:r>
              <a:rPr lang="tr-TR" sz="2400" dirty="0">
                <a:solidFill>
                  <a:schemeClr val="accent6">
                    <a:lumMod val="50000"/>
                  </a:schemeClr>
                </a:solidFill>
                <a:latin typeface="Calibri" panose="020F0502020204030204" pitchFamily="34" charset="0"/>
              </a:rPr>
              <a:t>bölgesel gruplar halinde düzenlenmiştir</a:t>
            </a:r>
            <a:r>
              <a:rPr lang="tr-TR" sz="2400" dirty="0" smtClean="0">
                <a:solidFill>
                  <a:schemeClr val="accent6">
                    <a:lumMod val="50000"/>
                  </a:schemeClr>
                </a:solidFill>
                <a:latin typeface="Calibri" panose="020F0502020204030204" pitchFamily="34" charset="0"/>
              </a:rPr>
              <a:t>.</a:t>
            </a:r>
            <a:br>
              <a:rPr lang="tr-TR" sz="2400" dirty="0" smtClean="0">
                <a:solidFill>
                  <a:schemeClr val="accent6">
                    <a:lumMod val="50000"/>
                  </a:schemeClr>
                </a:solidFill>
                <a:latin typeface="Calibri" panose="020F0502020204030204" pitchFamily="34" charset="0"/>
              </a:rPr>
            </a:br>
            <a:r>
              <a:rPr lang="tr-TR" sz="2400" dirty="0" smtClean="0">
                <a:solidFill>
                  <a:schemeClr val="accent6">
                    <a:lumMod val="50000"/>
                  </a:schemeClr>
                </a:solidFill>
                <a:latin typeface="Calibri" panose="020F0502020204030204" pitchFamily="34" charset="0"/>
              </a:rPr>
              <a:t/>
            </a:r>
            <a:br>
              <a:rPr lang="tr-TR" sz="2400" dirty="0" smtClean="0">
                <a:solidFill>
                  <a:schemeClr val="accent6">
                    <a:lumMod val="50000"/>
                  </a:schemeClr>
                </a:solidFill>
                <a:latin typeface="Calibri" panose="020F0502020204030204" pitchFamily="34" charset="0"/>
              </a:rPr>
            </a:br>
            <a:r>
              <a:rPr lang="tr-TR" sz="2400" dirty="0">
                <a:solidFill>
                  <a:schemeClr val="accent6">
                    <a:lumMod val="50000"/>
                  </a:schemeClr>
                </a:solidFill>
                <a:latin typeface="Calibri" panose="020F0502020204030204" pitchFamily="34" charset="0"/>
              </a:rPr>
              <a:t>Bölgesel Gruplar kendi bölgedeki bütün ülkelerin katılımını teşvik </a:t>
            </a:r>
            <a:r>
              <a:rPr lang="tr-TR" sz="2400" dirty="0" smtClean="0">
                <a:solidFill>
                  <a:schemeClr val="accent6">
                    <a:lumMod val="50000"/>
                  </a:schemeClr>
                </a:solidFill>
                <a:latin typeface="Calibri" panose="020F0502020204030204" pitchFamily="34" charset="0"/>
              </a:rPr>
              <a:t>eder. </a:t>
            </a:r>
            <a:r>
              <a:rPr lang="tr-TR" sz="2400" dirty="0">
                <a:solidFill>
                  <a:schemeClr val="accent6">
                    <a:lumMod val="50000"/>
                  </a:schemeClr>
                </a:solidFill>
                <a:latin typeface="Calibri" panose="020F0502020204030204" pitchFamily="34" charset="0"/>
              </a:rPr>
              <a:t>USAR ile ilgili konularda, bölgesel işbirliği ve kapasite geliştirme </a:t>
            </a:r>
            <a:r>
              <a:rPr lang="tr-TR" sz="2400" dirty="0" smtClean="0">
                <a:solidFill>
                  <a:schemeClr val="accent6">
                    <a:lumMod val="50000"/>
                  </a:schemeClr>
                </a:solidFill>
                <a:latin typeface="Calibri" panose="020F0502020204030204" pitchFamily="34" charset="0"/>
              </a:rPr>
              <a:t>için yılda 1 kez toplantı yapar. </a:t>
            </a:r>
            <a:endParaRPr lang="tr-TR" sz="2400" dirty="0">
              <a:solidFill>
                <a:schemeClr val="accent6">
                  <a:lumMod val="50000"/>
                </a:schemeClr>
              </a:solidFill>
              <a:latin typeface="Calibri" panose="020F0502020204030204" pitchFamily="34" charset="0"/>
            </a:endParaRPr>
          </a:p>
        </p:txBody>
      </p:sp>
      <p:pic>
        <p:nvPicPr>
          <p:cNvPr id="1026" name="Picture 2" descr="the_3_group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7805" y="3445109"/>
            <a:ext cx="5507706" cy="27538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NSARAG New Logo w Tag Line 20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778435" y="857696"/>
            <a:ext cx="1275252"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NSARAG New Logo w Tag Line 20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778435" y="1931707"/>
            <a:ext cx="1378424"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p:cNvSpPr/>
          <p:nvPr/>
        </p:nvSpPr>
        <p:spPr>
          <a:xfrm>
            <a:off x="1959675" y="6443438"/>
            <a:ext cx="8602341" cy="25761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INSARAG </a:t>
            </a:r>
            <a:r>
              <a:rPr lang="tr-TR" dirty="0" err="1" smtClean="0"/>
              <a:t>Guidlenes</a:t>
            </a:r>
            <a:r>
              <a:rPr lang="tr-TR" dirty="0" smtClean="0"/>
              <a:t> </a:t>
            </a:r>
            <a:r>
              <a:rPr lang="en-US" b="1" i="1" dirty="0"/>
              <a:t>Volume II: Preparedness and Response</a:t>
            </a:r>
            <a:endParaRPr lang="tr-TR" dirty="0"/>
          </a:p>
        </p:txBody>
      </p:sp>
    </p:spTree>
    <p:extLst>
      <p:ext uri="{BB962C8B-B14F-4D97-AF65-F5344CB8AC3E}">
        <p14:creationId xmlns:p14="http://schemas.microsoft.com/office/powerpoint/2010/main" val="4225268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67393" y="1474397"/>
            <a:ext cx="5352738" cy="5383603"/>
          </a:xfrm>
        </p:spPr>
        <p:txBody>
          <a:bodyPr>
            <a:noAutofit/>
          </a:bodyPr>
          <a:lstStyle/>
          <a:p>
            <a:pPr algn="l"/>
            <a:r>
              <a:rPr lang="tr-TR" sz="2400" dirty="0" err="1">
                <a:solidFill>
                  <a:schemeClr val="accent6">
                    <a:lumMod val="50000"/>
                  </a:schemeClr>
                </a:solidFill>
                <a:latin typeface="Calibri" panose="020F0502020204030204" pitchFamily="34" charset="0"/>
              </a:rPr>
              <a:t>INSARAG’in</a:t>
            </a:r>
            <a:r>
              <a:rPr lang="tr-TR" sz="2400" dirty="0">
                <a:solidFill>
                  <a:schemeClr val="accent6">
                    <a:lumMod val="50000"/>
                  </a:schemeClr>
                </a:solidFill>
                <a:latin typeface="Calibri" panose="020F0502020204030204" pitchFamily="34" charset="0"/>
              </a:rPr>
              <a:t> sekretaryası BM </a:t>
            </a:r>
            <a:r>
              <a:rPr lang="tr-TR" sz="2400" dirty="0" err="1">
                <a:solidFill>
                  <a:schemeClr val="accent6">
                    <a:lumMod val="50000"/>
                  </a:schemeClr>
                </a:solidFill>
                <a:latin typeface="Calibri" panose="020F0502020204030204" pitchFamily="34" charset="0"/>
              </a:rPr>
              <a:t>OCHA’nin</a:t>
            </a:r>
            <a:r>
              <a:rPr lang="tr-TR" sz="2400" dirty="0">
                <a:solidFill>
                  <a:schemeClr val="accent6">
                    <a:lumMod val="50000"/>
                  </a:schemeClr>
                </a:solidFill>
                <a:latin typeface="Calibri" panose="020F0502020204030204" pitchFamily="34" charset="0"/>
              </a:rPr>
              <a:t> Cenevre Merkez ofisindedir.</a:t>
            </a:r>
            <a:br>
              <a:rPr lang="tr-TR" sz="2400" dirty="0">
                <a:solidFill>
                  <a:schemeClr val="accent6">
                    <a:lumMod val="50000"/>
                  </a:schemeClr>
                </a:solidFill>
                <a:latin typeface="Calibri" panose="020F0502020204030204" pitchFamily="34" charset="0"/>
              </a:rPr>
            </a:br>
            <a:r>
              <a:rPr lang="tr-TR" sz="2400" dirty="0">
                <a:solidFill>
                  <a:schemeClr val="accent6">
                    <a:lumMod val="50000"/>
                  </a:schemeClr>
                </a:solidFill>
                <a:latin typeface="Calibri" panose="020F0502020204030204" pitchFamily="34" charset="0"/>
              </a:rPr>
              <a:t/>
            </a:r>
            <a:br>
              <a:rPr lang="tr-TR" sz="2400" dirty="0">
                <a:solidFill>
                  <a:schemeClr val="accent6">
                    <a:lumMod val="50000"/>
                  </a:schemeClr>
                </a:solidFill>
                <a:latin typeface="Calibri" panose="020F0502020204030204" pitchFamily="34" charset="0"/>
              </a:rPr>
            </a:br>
            <a:r>
              <a:rPr lang="tr-TR" sz="2400" dirty="0">
                <a:solidFill>
                  <a:schemeClr val="accent6">
                    <a:lumMod val="50000"/>
                  </a:schemeClr>
                </a:solidFill>
                <a:latin typeface="Calibri" panose="020F0502020204030204" pitchFamily="34" charset="0"/>
              </a:rPr>
              <a:t>Bugün Türkiye dâhil 80’den fazla ülke ve kuruluş INSARAG üyesidir</a:t>
            </a:r>
            <a:r>
              <a:rPr lang="tr-TR" sz="2400" dirty="0" smtClean="0">
                <a:solidFill>
                  <a:schemeClr val="accent6">
                    <a:lumMod val="50000"/>
                  </a:schemeClr>
                </a:solidFill>
                <a:latin typeface="Calibri" panose="020F0502020204030204" pitchFamily="34" charset="0"/>
              </a:rPr>
              <a:t>.</a:t>
            </a:r>
            <a:r>
              <a:rPr lang="tr-TR" sz="2400" dirty="0">
                <a:solidFill>
                  <a:schemeClr val="accent6">
                    <a:lumMod val="50000"/>
                  </a:schemeClr>
                </a:solidFill>
                <a:latin typeface="Calibri" panose="020F0502020204030204" pitchFamily="34" charset="0"/>
              </a:rPr>
              <a:t/>
            </a:r>
            <a:br>
              <a:rPr lang="tr-TR" sz="2400" dirty="0">
                <a:solidFill>
                  <a:schemeClr val="accent6">
                    <a:lumMod val="50000"/>
                  </a:schemeClr>
                </a:solidFill>
                <a:latin typeface="Calibri" panose="020F0502020204030204" pitchFamily="34" charset="0"/>
              </a:rPr>
            </a:br>
            <a:r>
              <a:rPr lang="tr-TR" sz="2400" dirty="0">
                <a:solidFill>
                  <a:schemeClr val="accent6">
                    <a:lumMod val="50000"/>
                  </a:schemeClr>
                </a:solidFill>
                <a:latin typeface="Calibri" panose="020F0502020204030204" pitchFamily="34" charset="0"/>
              </a:rPr>
              <a:t>Bu ülke ve kuruluşların uluslararası kentsel arama ve kurtarma çalışmalarına dâhil olmaları halinde INSARAG Kılavuzu’nda belirtilen yöntemleri kullanmaları gerekir. Bunların yanı sıra INSARAG bir sınıflandırma sistemine sahiptir. </a:t>
            </a:r>
          </a:p>
        </p:txBody>
      </p:sp>
      <p:pic>
        <p:nvPicPr>
          <p:cNvPr id="4" name="İçerik Yer Tutucusu 3"/>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005403" y="1226338"/>
            <a:ext cx="5186597" cy="5499203"/>
          </a:xfrm>
          <a:prstGeom prst="rect">
            <a:avLst/>
          </a:prstGeom>
        </p:spPr>
      </p:pic>
      <p:pic>
        <p:nvPicPr>
          <p:cNvPr id="6" name="Picture 6" descr="INSARAG New Logo w Tag Line 20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996287" y="1306324"/>
            <a:ext cx="1071106"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NSARAG New Logo w Tag Line 20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890321" y="2337647"/>
            <a:ext cx="1283038"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NSARAG New Logo w Tag Line 20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837338" y="3099946"/>
            <a:ext cx="1283038"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937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6205" y="5037"/>
            <a:ext cx="10970916" cy="808126"/>
          </a:xfrm>
        </p:spPr>
        <p:txBody>
          <a:bodyPr>
            <a:noAutofit/>
          </a:bodyPr>
          <a:lstStyle/>
          <a:p>
            <a:r>
              <a:rPr lang="tr-TR" altLang="tr-TR" sz="3200" b="1" dirty="0" smtClean="0">
                <a:solidFill>
                  <a:schemeClr val="accent6">
                    <a:lumMod val="50000"/>
                  </a:schemeClr>
                </a:solidFill>
              </a:rPr>
              <a:t>Arama Kurtarma (USAR) Ekiplerinin Kategorileri</a:t>
            </a:r>
            <a:endParaRPr lang="tr-TR" sz="3200" dirty="0">
              <a:solidFill>
                <a:schemeClr val="accent6">
                  <a:lumMod val="50000"/>
                </a:schemeClr>
              </a:solidFill>
            </a:endParaRPr>
          </a:p>
        </p:txBody>
      </p:sp>
      <p:sp>
        <p:nvSpPr>
          <p:cNvPr id="4" name="Rectangle 3"/>
          <p:cNvSpPr>
            <a:spLocks noGrp="1" noChangeArrowheads="1"/>
          </p:cNvSpPr>
          <p:nvPr>
            <p:ph idx="1"/>
          </p:nvPr>
        </p:nvSpPr>
        <p:spPr>
          <a:xfrm>
            <a:off x="1889614" y="1652242"/>
            <a:ext cx="7336809" cy="4351338"/>
          </a:xfrm>
        </p:spPr>
        <p:txBody>
          <a:bodyPr>
            <a:normAutofit/>
          </a:bodyPr>
          <a:lstStyle/>
          <a:p>
            <a:pPr marL="0" indent="0">
              <a:lnSpc>
                <a:spcPct val="90000"/>
              </a:lnSpc>
              <a:spcBef>
                <a:spcPct val="0"/>
              </a:spcBef>
              <a:buNone/>
            </a:pPr>
            <a:r>
              <a:rPr lang="tr-TR" altLang="tr-TR" sz="2400" b="1" dirty="0">
                <a:solidFill>
                  <a:schemeClr val="accent6">
                    <a:lumMod val="50000"/>
                  </a:schemeClr>
                </a:solidFill>
                <a:latin typeface="Calibri" panose="020F0502020204030204" pitchFamily="34" charset="0"/>
                <a:ea typeface="+mj-ea"/>
                <a:cs typeface="+mj-cs"/>
              </a:rPr>
              <a:t>Hafif Sınıf Arama Kurtarma Ekibi</a:t>
            </a:r>
            <a:r>
              <a:rPr lang="tr-TR" altLang="tr-TR" sz="2400" dirty="0">
                <a:solidFill>
                  <a:schemeClr val="accent6">
                    <a:lumMod val="50000"/>
                  </a:schemeClr>
                </a:solidFill>
                <a:latin typeface="Calibri" panose="020F0502020204030204" pitchFamily="34" charset="0"/>
                <a:ea typeface="+mj-ea"/>
                <a:cs typeface="+mj-cs"/>
              </a:rPr>
              <a:t>: (</a:t>
            </a:r>
            <a:r>
              <a:rPr lang="en-GB" altLang="tr-TR" sz="2400" dirty="0">
                <a:solidFill>
                  <a:schemeClr val="accent6">
                    <a:lumMod val="50000"/>
                  </a:schemeClr>
                </a:solidFill>
                <a:latin typeface="Calibri" panose="020F0502020204030204" pitchFamily="34" charset="0"/>
                <a:ea typeface="+mj-ea"/>
                <a:cs typeface="+mj-cs"/>
              </a:rPr>
              <a:t>Light USAR Teams</a:t>
            </a:r>
            <a:r>
              <a:rPr lang="tr-TR" altLang="tr-TR" sz="2400" dirty="0">
                <a:solidFill>
                  <a:schemeClr val="accent6">
                    <a:lumMod val="50000"/>
                  </a:schemeClr>
                </a:solidFill>
                <a:latin typeface="Calibri" panose="020F0502020204030204" pitchFamily="34" charset="0"/>
                <a:ea typeface="+mj-ea"/>
                <a:cs typeface="+mj-cs"/>
              </a:rPr>
              <a:t>): Yalnızca yüzey arama ve kurtarma yeteneğinde olan ekiplerdir. Yerel yada yakın komşu ülkeden gelirler. Bunların uluslararası SAR yapması önerilmez. </a:t>
            </a:r>
            <a:r>
              <a:rPr lang="en-GB" altLang="tr-TR" sz="2400" dirty="0">
                <a:solidFill>
                  <a:schemeClr val="accent6">
                    <a:lumMod val="50000"/>
                  </a:schemeClr>
                </a:solidFill>
                <a:latin typeface="Calibri" panose="020F0502020204030204" pitchFamily="34" charset="0"/>
                <a:ea typeface="+mj-ea"/>
                <a:cs typeface="+mj-cs"/>
              </a:rPr>
              <a:t> </a:t>
            </a:r>
            <a:endParaRPr lang="tr-TR" altLang="tr-TR" sz="2400" dirty="0">
              <a:solidFill>
                <a:schemeClr val="accent6">
                  <a:lumMod val="50000"/>
                </a:schemeClr>
              </a:solidFill>
              <a:latin typeface="Calibri" panose="020F0502020204030204" pitchFamily="34" charset="0"/>
              <a:ea typeface="+mj-ea"/>
              <a:cs typeface="+mj-cs"/>
            </a:endParaRPr>
          </a:p>
          <a:p>
            <a:pPr marL="0" indent="0">
              <a:spcBef>
                <a:spcPct val="0"/>
              </a:spcBef>
              <a:buNone/>
            </a:pPr>
            <a:r>
              <a:rPr lang="tr-TR" altLang="tr-TR" sz="2400" b="1" dirty="0">
                <a:solidFill>
                  <a:schemeClr val="accent6">
                    <a:lumMod val="50000"/>
                  </a:schemeClr>
                </a:solidFill>
                <a:latin typeface="Calibri" panose="020F0502020204030204" pitchFamily="34" charset="0"/>
                <a:ea typeface="+mj-ea"/>
                <a:cs typeface="+mj-cs"/>
              </a:rPr>
              <a:t>Orta  Sınıf Arama Kurtarma Ekibi: </a:t>
            </a:r>
            <a:r>
              <a:rPr lang="tr-TR" altLang="tr-TR" sz="2400" dirty="0">
                <a:solidFill>
                  <a:schemeClr val="accent6">
                    <a:lumMod val="50000"/>
                  </a:schemeClr>
                </a:solidFill>
                <a:latin typeface="Calibri" panose="020F0502020204030204" pitchFamily="34" charset="0"/>
                <a:ea typeface="+mj-ea"/>
                <a:cs typeface="+mj-cs"/>
              </a:rPr>
              <a:t>(</a:t>
            </a:r>
            <a:r>
              <a:rPr lang="en-GB" altLang="tr-TR" sz="2400" dirty="0">
                <a:solidFill>
                  <a:schemeClr val="accent6">
                    <a:lumMod val="50000"/>
                  </a:schemeClr>
                </a:solidFill>
                <a:latin typeface="Calibri" panose="020F0502020204030204" pitchFamily="34" charset="0"/>
                <a:ea typeface="+mj-ea"/>
                <a:cs typeface="+mj-cs"/>
              </a:rPr>
              <a:t>Medium USAR Teams</a:t>
            </a:r>
            <a:r>
              <a:rPr lang="tr-TR" altLang="tr-TR" sz="2400" dirty="0">
                <a:solidFill>
                  <a:schemeClr val="accent6">
                    <a:lumMod val="50000"/>
                  </a:schemeClr>
                </a:solidFill>
                <a:latin typeface="Calibri" panose="020F0502020204030204" pitchFamily="34" charset="0"/>
                <a:ea typeface="+mj-ea"/>
                <a:cs typeface="+mj-cs"/>
              </a:rPr>
              <a:t>): Beton yapı   yıkıklarında  teknik arama kurtarma yapabilen ekiplerdir. Kırma, parçalama ve kesme araçları ile donanmıştır.</a:t>
            </a:r>
            <a:r>
              <a:rPr lang="en-GB" altLang="tr-TR" sz="2400" dirty="0">
                <a:solidFill>
                  <a:schemeClr val="accent6">
                    <a:lumMod val="50000"/>
                  </a:schemeClr>
                </a:solidFill>
                <a:latin typeface="Calibri" panose="020F0502020204030204" pitchFamily="34" charset="0"/>
                <a:ea typeface="+mj-ea"/>
                <a:cs typeface="+mj-cs"/>
              </a:rPr>
              <a:t> </a:t>
            </a:r>
            <a:r>
              <a:rPr lang="tr-TR" altLang="tr-TR" sz="2400" dirty="0">
                <a:solidFill>
                  <a:schemeClr val="accent6">
                    <a:lumMod val="50000"/>
                  </a:schemeClr>
                </a:solidFill>
                <a:latin typeface="Calibri" panose="020F0502020204030204" pitchFamily="34" charset="0"/>
                <a:ea typeface="+mj-ea"/>
                <a:cs typeface="+mj-cs"/>
              </a:rPr>
              <a:t>32 saat içinde afet bölgesine ulaşabilirler</a:t>
            </a:r>
          </a:p>
          <a:p>
            <a:pPr marL="0" indent="0">
              <a:spcBef>
                <a:spcPct val="0"/>
              </a:spcBef>
              <a:buNone/>
            </a:pPr>
            <a:r>
              <a:rPr lang="tr-TR" altLang="tr-TR" sz="2400" b="1" dirty="0">
                <a:solidFill>
                  <a:schemeClr val="accent6">
                    <a:lumMod val="50000"/>
                  </a:schemeClr>
                </a:solidFill>
                <a:latin typeface="Calibri" panose="020F0502020204030204" pitchFamily="34" charset="0"/>
                <a:ea typeface="+mj-ea"/>
                <a:cs typeface="+mj-cs"/>
              </a:rPr>
              <a:t>Ağır  Sınıf Arama Kurtarma Ekibi: </a:t>
            </a:r>
            <a:r>
              <a:rPr lang="tr-TR" altLang="tr-TR" sz="2400" dirty="0">
                <a:solidFill>
                  <a:schemeClr val="accent6">
                    <a:lumMod val="50000"/>
                  </a:schemeClr>
                </a:solidFill>
                <a:latin typeface="Calibri" panose="020F0502020204030204" pitchFamily="34" charset="0"/>
                <a:ea typeface="+mj-ea"/>
                <a:cs typeface="+mj-cs"/>
              </a:rPr>
              <a:t>(</a:t>
            </a:r>
            <a:r>
              <a:rPr lang="en-GB" altLang="tr-TR" sz="2400" dirty="0">
                <a:solidFill>
                  <a:schemeClr val="accent6">
                    <a:lumMod val="50000"/>
                  </a:schemeClr>
                </a:solidFill>
                <a:latin typeface="Calibri" panose="020F0502020204030204" pitchFamily="34" charset="0"/>
                <a:ea typeface="+mj-ea"/>
                <a:cs typeface="+mj-cs"/>
              </a:rPr>
              <a:t>Heavy USAR Teams</a:t>
            </a:r>
            <a:r>
              <a:rPr lang="tr-TR" altLang="tr-TR" sz="2400" dirty="0">
                <a:solidFill>
                  <a:schemeClr val="accent6">
                    <a:lumMod val="50000"/>
                  </a:schemeClr>
                </a:solidFill>
                <a:latin typeface="Calibri" panose="020F0502020204030204" pitchFamily="34" charset="0"/>
                <a:ea typeface="+mj-ea"/>
                <a:cs typeface="+mj-cs"/>
              </a:rPr>
              <a:t>):Betonarme ya da demir ve çelik ile güçlendirilmiş  yapı yıkıklarında teknik arama kurtarma yapabilecek ekiplerdir.</a:t>
            </a:r>
            <a:r>
              <a:rPr lang="en-GB" altLang="tr-TR" sz="2400" dirty="0">
                <a:solidFill>
                  <a:schemeClr val="accent6">
                    <a:lumMod val="50000"/>
                  </a:schemeClr>
                </a:solidFill>
                <a:latin typeface="Calibri" panose="020F0502020204030204" pitchFamily="34" charset="0"/>
                <a:ea typeface="+mj-ea"/>
                <a:cs typeface="+mj-cs"/>
              </a:rPr>
              <a:t> </a:t>
            </a:r>
            <a:r>
              <a:rPr lang="tr-TR" altLang="tr-TR" sz="2400" dirty="0">
                <a:solidFill>
                  <a:schemeClr val="accent6">
                    <a:lumMod val="50000"/>
                  </a:schemeClr>
                </a:solidFill>
                <a:latin typeface="Calibri" panose="020F0502020204030204" pitchFamily="34" charset="0"/>
                <a:ea typeface="+mj-ea"/>
                <a:cs typeface="+mj-cs"/>
              </a:rPr>
              <a:t>48 Saat içinde müdahaleye başlayabilirler. </a:t>
            </a:r>
          </a:p>
        </p:txBody>
      </p:sp>
      <p:pic>
        <p:nvPicPr>
          <p:cNvPr id="6" name="Picture 3" descr="a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4181" y="1875576"/>
            <a:ext cx="2562940" cy="39046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 name="Picture 6" descr="INSARAG New Logo w Tag Line 20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778093" y="1382105"/>
            <a:ext cx="1131998"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NSARAG New Logo w Tag Line 20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878331" y="4204057"/>
            <a:ext cx="924522"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INSARAG New Logo w Tag Line 20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856213" y="2691718"/>
            <a:ext cx="978961"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10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1443251" y="871157"/>
            <a:ext cx="10612272" cy="999651"/>
          </a:xfrm>
        </p:spPr>
        <p:txBody>
          <a:bodyPr>
            <a:normAutofit/>
          </a:bodyPr>
          <a:lstStyle/>
          <a:p>
            <a:r>
              <a:rPr lang="tr-TR" sz="3200" dirty="0" smtClean="0">
                <a:solidFill>
                  <a:schemeClr val="accent6">
                    <a:lumMod val="50000"/>
                  </a:schemeClr>
                </a:solidFill>
              </a:rPr>
              <a:t>INSARAG SINIFLANDIRMASINDA KÜRESEL BOYUT</a:t>
            </a:r>
            <a:endParaRPr lang="tr-TR" sz="3200" dirty="0">
              <a:solidFill>
                <a:schemeClr val="accent6">
                  <a:lumMod val="50000"/>
                </a:schemeClr>
              </a:solidFill>
            </a:endParaRPr>
          </a:p>
        </p:txBody>
      </p:sp>
      <p:pic>
        <p:nvPicPr>
          <p:cNvPr id="4" name="Picture 8" descr="S:\ESB\FCSS\INSARAG\Team Leaders Meeting\2013 Netherlands\IEC_IER Report\IEC _IER_nonclass_map.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93541" y="1504794"/>
            <a:ext cx="9328964" cy="36153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33"/>
          <p:cNvGraphicFramePr>
            <a:graphicFrameLocks/>
          </p:cNvGraphicFramePr>
          <p:nvPr>
            <p:extLst>
              <p:ext uri="{D42A27DB-BD31-4B8C-83A1-F6EECF244321}">
                <p14:modId xmlns:p14="http://schemas.microsoft.com/office/powerpoint/2010/main" val="2708935396"/>
              </p:ext>
            </p:extLst>
          </p:nvPr>
        </p:nvGraphicFramePr>
        <p:xfrm>
          <a:off x="2398131" y="3680015"/>
          <a:ext cx="8297751" cy="157695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675" y="1951516"/>
            <a:ext cx="20097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9346" y="1951516"/>
            <a:ext cx="272415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2093541" y="5273610"/>
            <a:ext cx="9320328" cy="274255"/>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INSARAG </a:t>
            </a:r>
            <a:r>
              <a:rPr lang="tr-TR" dirty="0" err="1" smtClean="0"/>
              <a:t>Guidlenes</a:t>
            </a:r>
            <a:r>
              <a:rPr lang="tr-TR" dirty="0" smtClean="0"/>
              <a:t> </a:t>
            </a:r>
            <a:r>
              <a:rPr lang="tr-TR" dirty="0" err="1" smtClean="0"/>
              <a:t>Volme</a:t>
            </a:r>
            <a:r>
              <a:rPr lang="tr-TR" dirty="0" smtClean="0"/>
              <a:t> </a:t>
            </a:r>
            <a:r>
              <a:rPr lang="tr-TR" dirty="0"/>
              <a:t>I: </a:t>
            </a:r>
            <a:r>
              <a:rPr lang="tr-TR" dirty="0" err="1"/>
              <a:t>Policy</a:t>
            </a:r>
            <a:endParaRPr lang="tr-TR" dirty="0"/>
          </a:p>
        </p:txBody>
      </p:sp>
      <p:sp>
        <p:nvSpPr>
          <p:cNvPr id="3" name="Dikdörtgen 2"/>
          <p:cNvSpPr/>
          <p:nvPr/>
        </p:nvSpPr>
        <p:spPr>
          <a:xfrm>
            <a:off x="2084905" y="5547865"/>
            <a:ext cx="9328964" cy="1015663"/>
          </a:xfrm>
          <a:prstGeom prst="rect">
            <a:avLst/>
          </a:prstGeom>
        </p:spPr>
        <p:txBody>
          <a:bodyPr wrap="square">
            <a:spAutoFit/>
          </a:bodyPr>
          <a:lstStyle/>
          <a:p>
            <a:r>
              <a:rPr lang="tr-TR" sz="2000" dirty="0" err="1">
                <a:solidFill>
                  <a:schemeClr val="accent6">
                    <a:lumMod val="50000"/>
                  </a:schemeClr>
                </a:solidFill>
                <a:latin typeface="Calibri" panose="020F0502020204030204" pitchFamily="34" charset="0"/>
                <a:ea typeface="+mj-ea"/>
                <a:cs typeface="+mj-cs"/>
              </a:rPr>
              <a:t>INSARAG'ın</a:t>
            </a:r>
            <a:r>
              <a:rPr lang="tr-TR" sz="2000" dirty="0">
                <a:solidFill>
                  <a:schemeClr val="accent6">
                    <a:lumMod val="50000"/>
                  </a:schemeClr>
                </a:solidFill>
                <a:latin typeface="Calibri" panose="020F0502020204030204" pitchFamily="34" charset="0"/>
                <a:ea typeface="+mj-ea"/>
                <a:cs typeface="+mj-cs"/>
              </a:rPr>
              <a:t> Afrika, Avrupa ve Ortadoğu bölgesinde 32, Amerika bölgesinde 7, Asya ve Pasifik bölgesinde 12 olmak üzere toplam 51 ülkeden en az 7369 personel ile 81 üyesi bulunmaktadır</a:t>
            </a:r>
          </a:p>
        </p:txBody>
      </p:sp>
    </p:spTree>
    <p:extLst>
      <p:ext uri="{BB962C8B-B14F-4D97-AF65-F5344CB8AC3E}">
        <p14:creationId xmlns:p14="http://schemas.microsoft.com/office/powerpoint/2010/main" val="2247246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54324" y="1435723"/>
            <a:ext cx="5063320" cy="5448633"/>
          </a:xfrm>
        </p:spPr>
        <p:txBody>
          <a:bodyPr>
            <a:noAutofit/>
          </a:bodyPr>
          <a:lstStyle/>
          <a:p>
            <a:pPr marL="0" indent="0">
              <a:spcBef>
                <a:spcPct val="0"/>
              </a:spcBef>
              <a:buNone/>
            </a:pPr>
            <a:r>
              <a:rPr lang="tr-TR" sz="2400" dirty="0">
                <a:solidFill>
                  <a:schemeClr val="accent6">
                    <a:lumMod val="50000"/>
                  </a:schemeClr>
                </a:solidFill>
                <a:latin typeface="Calibri" panose="020F0502020204030204" pitchFamily="34" charset="0"/>
                <a:ea typeface="+mj-ea"/>
                <a:cs typeface="+mj-cs"/>
              </a:rPr>
              <a:t>Afet yaşandığında Birleşmiş Milletler organizasyonunda isteyen ülkeler yardım yapabileceklerini ve ellerindeki imkan ve kabiliyetlerini bildiriler. </a:t>
            </a:r>
            <a:endParaRPr lang="tr-TR" sz="2400" dirty="0" smtClean="0">
              <a:solidFill>
                <a:schemeClr val="accent6">
                  <a:lumMod val="50000"/>
                </a:schemeClr>
              </a:solidFill>
              <a:latin typeface="Calibri" panose="020F0502020204030204" pitchFamily="34" charset="0"/>
              <a:ea typeface="+mj-ea"/>
              <a:cs typeface="+mj-cs"/>
            </a:endParaRPr>
          </a:p>
          <a:p>
            <a:pPr marL="0" indent="0">
              <a:spcBef>
                <a:spcPct val="0"/>
              </a:spcBef>
              <a:buNone/>
            </a:pPr>
            <a:endParaRPr lang="tr-TR" sz="2400" dirty="0">
              <a:solidFill>
                <a:schemeClr val="accent6">
                  <a:lumMod val="50000"/>
                </a:schemeClr>
              </a:solidFill>
              <a:latin typeface="Calibri" panose="020F0502020204030204" pitchFamily="34" charset="0"/>
              <a:ea typeface="+mj-ea"/>
              <a:cs typeface="+mj-cs"/>
            </a:endParaRPr>
          </a:p>
          <a:p>
            <a:pPr marL="0" indent="0">
              <a:spcBef>
                <a:spcPct val="0"/>
              </a:spcBef>
              <a:buNone/>
            </a:pPr>
            <a:r>
              <a:rPr lang="tr-TR" sz="2400" dirty="0">
                <a:solidFill>
                  <a:schemeClr val="accent6">
                    <a:lumMod val="50000"/>
                  </a:schemeClr>
                </a:solidFill>
                <a:latin typeface="Calibri" panose="020F0502020204030204" pitchFamily="34" charset="0"/>
                <a:ea typeface="+mj-ea"/>
                <a:cs typeface="+mj-cs"/>
              </a:rPr>
              <a:t>Afeti yaşayan ülke kendi kaynaklarıyla afetle başa çıkabileceğini düşünüyorsa yardım çağrısı yapmaz bu durumda uluslararası organizasyon işlevini tamamlar.</a:t>
            </a:r>
          </a:p>
          <a:p>
            <a:pPr marL="0" indent="0">
              <a:spcBef>
                <a:spcPct val="0"/>
              </a:spcBef>
              <a:buNone/>
            </a:pPr>
            <a:r>
              <a:rPr lang="tr-TR" sz="2400" dirty="0">
                <a:solidFill>
                  <a:schemeClr val="accent6">
                    <a:lumMod val="50000"/>
                  </a:schemeClr>
                </a:solidFill>
                <a:latin typeface="Calibri" panose="020F0502020204030204" pitchFamily="34" charset="0"/>
                <a:ea typeface="+mj-ea"/>
                <a:cs typeface="+mj-cs"/>
              </a:rPr>
              <a:t> Eğer yardım isterse yardıma hazır ülkeler harekete geçerler ve afet ülkesine intikale başlarlar.</a:t>
            </a:r>
          </a:p>
          <a:p>
            <a:pPr marL="0" indent="0">
              <a:buNone/>
            </a:pPr>
            <a:endParaRPr lang="tr-TR" sz="2400" dirty="0" smtClean="0"/>
          </a:p>
          <a:p>
            <a:pPr marL="0" indent="0">
              <a:buNone/>
            </a:pPr>
            <a:r>
              <a:rPr lang="tr-TR" sz="2400" dirty="0" smtClean="0"/>
              <a:t>  </a:t>
            </a:r>
            <a:endParaRPr lang="tr-TR" sz="2400" dirty="0"/>
          </a:p>
        </p:txBody>
      </p:sp>
      <p:pic>
        <p:nvPicPr>
          <p:cNvPr id="4" name="Resim 3"/>
          <p:cNvPicPr>
            <a:picLocks noChangeAspect="1"/>
          </p:cNvPicPr>
          <p:nvPr/>
        </p:nvPicPr>
        <p:blipFill>
          <a:blip r:embed="rId2"/>
          <a:stretch>
            <a:fillRect/>
          </a:stretch>
        </p:blipFill>
        <p:spPr>
          <a:xfrm>
            <a:off x="7634383" y="1213711"/>
            <a:ext cx="4030426" cy="53029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6" descr="INSARAG New Logo w Tag Line 20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255594" y="1233342"/>
            <a:ext cx="785082"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NSARAG New Logo w Tag Line 20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064525" y="3055406"/>
            <a:ext cx="962504"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NSARAG New Logo w Tag Line 20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064525" y="4835587"/>
            <a:ext cx="962504"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434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339454" y="1702795"/>
            <a:ext cx="5845746" cy="43513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Dikdörtgen 4"/>
          <p:cNvSpPr/>
          <p:nvPr/>
        </p:nvSpPr>
        <p:spPr>
          <a:xfrm>
            <a:off x="9130351" y="2923054"/>
            <a:ext cx="2651917" cy="1569660"/>
          </a:xfrm>
          <a:prstGeom prst="rect">
            <a:avLst/>
          </a:prstGeom>
        </p:spPr>
        <p:txBody>
          <a:bodyPr wrap="square">
            <a:spAutoFit/>
          </a:bodyPr>
          <a:lstStyle/>
          <a:p>
            <a:r>
              <a:rPr lang="tr-TR" sz="2400" dirty="0">
                <a:solidFill>
                  <a:schemeClr val="accent6">
                    <a:lumMod val="50000"/>
                  </a:schemeClr>
                </a:solidFill>
              </a:rPr>
              <a:t>Kargaşaya mahal vermemek için ilk kullanılan </a:t>
            </a:r>
            <a:r>
              <a:rPr lang="tr-TR" sz="2400" dirty="0">
                <a:solidFill>
                  <a:srgbClr val="FF0000"/>
                </a:solidFill>
              </a:rPr>
              <a:t>VOSOCC</a:t>
            </a:r>
            <a:r>
              <a:rPr lang="tr-TR" sz="2400" dirty="0">
                <a:solidFill>
                  <a:schemeClr val="accent6">
                    <a:lumMod val="50000"/>
                  </a:schemeClr>
                </a:solidFill>
              </a:rPr>
              <a:t> dur</a:t>
            </a:r>
            <a:r>
              <a:rPr lang="tr-TR" dirty="0"/>
              <a:t>.</a:t>
            </a:r>
          </a:p>
        </p:txBody>
      </p:sp>
    </p:spTree>
    <p:extLst>
      <p:ext uri="{BB962C8B-B14F-4D97-AF65-F5344CB8AC3E}">
        <p14:creationId xmlns:p14="http://schemas.microsoft.com/office/powerpoint/2010/main" val="1011214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25013" y="1367122"/>
            <a:ext cx="5508009" cy="5207972"/>
          </a:xfrm>
        </p:spPr>
        <p:txBody>
          <a:bodyPr>
            <a:normAutofit lnSpcReduction="10000"/>
          </a:bodyPr>
          <a:lstStyle/>
          <a:p>
            <a:pPr marL="0" indent="0">
              <a:buNone/>
            </a:pPr>
            <a:endParaRPr lang="tr-TR" sz="2400" dirty="0" smtClean="0">
              <a:latin typeface="Calibri" panose="020F0502020204030204" pitchFamily="34" charset="0"/>
            </a:endParaRPr>
          </a:p>
          <a:p>
            <a:pPr marL="0" indent="0">
              <a:buNone/>
            </a:pPr>
            <a:r>
              <a:rPr lang="tr-TR" sz="2400" dirty="0" smtClean="0">
                <a:solidFill>
                  <a:schemeClr val="accent6">
                    <a:lumMod val="50000"/>
                  </a:schemeClr>
                </a:solidFill>
                <a:latin typeface="Calibri" panose="020F0502020204030204" pitchFamily="34" charset="0"/>
              </a:rPr>
              <a:t>Afet </a:t>
            </a:r>
            <a:r>
              <a:rPr lang="tr-TR" sz="2400" dirty="0">
                <a:solidFill>
                  <a:schemeClr val="accent6">
                    <a:lumMod val="50000"/>
                  </a:schemeClr>
                </a:solidFill>
                <a:latin typeface="Calibri" panose="020F0502020204030204" pitchFamily="34" charset="0"/>
              </a:rPr>
              <a:t>ülkesine intikalini </a:t>
            </a:r>
            <a:r>
              <a:rPr lang="tr-TR" sz="2400" dirty="0" smtClean="0">
                <a:solidFill>
                  <a:schemeClr val="accent6">
                    <a:lumMod val="50000"/>
                  </a:schemeClr>
                </a:solidFill>
                <a:latin typeface="Calibri" panose="020F0502020204030204" pitchFamily="34" charset="0"/>
              </a:rPr>
              <a:t>tamamlandıktan </a:t>
            </a:r>
            <a:r>
              <a:rPr lang="tr-TR" sz="2400" dirty="0">
                <a:solidFill>
                  <a:schemeClr val="accent6">
                    <a:lumMod val="50000"/>
                  </a:schemeClr>
                </a:solidFill>
                <a:latin typeface="Calibri" panose="020F0502020204030204" pitchFamily="34" charset="0"/>
              </a:rPr>
              <a:t>sonra ilk olarak RDC departmanına kayıtlarını </a:t>
            </a:r>
            <a:r>
              <a:rPr lang="tr-TR" sz="2400" dirty="0" smtClean="0">
                <a:solidFill>
                  <a:schemeClr val="accent6">
                    <a:lumMod val="50000"/>
                  </a:schemeClr>
                </a:solidFill>
                <a:latin typeface="Calibri" panose="020F0502020204030204" pitchFamily="34" charset="0"/>
              </a:rPr>
              <a:t>yaptırırlar. Gelen </a:t>
            </a:r>
            <a:r>
              <a:rPr lang="tr-TR" sz="2400" dirty="0">
                <a:solidFill>
                  <a:schemeClr val="accent6">
                    <a:lumMod val="50000"/>
                  </a:schemeClr>
                </a:solidFill>
                <a:latin typeface="Calibri" panose="020F0502020204030204" pitchFamily="34" charset="0"/>
              </a:rPr>
              <a:t>ekiplerin hangileri olduğu kaç personel ve hangi ekipmanlarla geldikleri sistem içinde kayıt altına alınmaya </a:t>
            </a:r>
            <a:r>
              <a:rPr lang="tr-TR" sz="2400" dirty="0" smtClean="0">
                <a:solidFill>
                  <a:schemeClr val="accent6">
                    <a:lumMod val="50000"/>
                  </a:schemeClr>
                </a:solidFill>
                <a:latin typeface="Calibri" panose="020F0502020204030204" pitchFamily="34" charset="0"/>
              </a:rPr>
              <a:t>başlar.</a:t>
            </a:r>
          </a:p>
          <a:p>
            <a:pPr marL="0" indent="0">
              <a:buNone/>
            </a:pPr>
            <a:r>
              <a:rPr lang="tr-TR" sz="2400" dirty="0">
                <a:solidFill>
                  <a:schemeClr val="accent6">
                    <a:lumMod val="50000"/>
                  </a:schemeClr>
                </a:solidFill>
                <a:latin typeface="Calibri" panose="020F0502020204030204" pitchFamily="34" charset="0"/>
              </a:rPr>
              <a:t>İ</a:t>
            </a:r>
            <a:r>
              <a:rPr lang="tr-TR" sz="2400" dirty="0" smtClean="0">
                <a:solidFill>
                  <a:schemeClr val="accent6">
                    <a:lumMod val="50000"/>
                  </a:schemeClr>
                </a:solidFill>
                <a:latin typeface="Calibri" panose="020F0502020204030204" pitchFamily="34" charset="0"/>
              </a:rPr>
              <a:t>lk </a:t>
            </a:r>
            <a:r>
              <a:rPr lang="tr-TR" sz="2400" dirty="0">
                <a:solidFill>
                  <a:schemeClr val="accent6">
                    <a:lumMod val="50000"/>
                  </a:schemeClr>
                </a:solidFill>
                <a:latin typeface="Calibri" panose="020F0502020204030204" pitchFamily="34" charset="0"/>
              </a:rPr>
              <a:t>gelen ekip </a:t>
            </a:r>
            <a:r>
              <a:rPr lang="tr-TR" sz="2400" dirty="0" err="1">
                <a:solidFill>
                  <a:schemeClr val="accent6">
                    <a:lumMod val="50000"/>
                  </a:schemeClr>
                </a:solidFill>
                <a:latin typeface="Calibri" panose="020F0502020204030204" pitchFamily="34" charset="0"/>
              </a:rPr>
              <a:t>RDC’yi</a:t>
            </a:r>
            <a:r>
              <a:rPr lang="tr-TR" sz="2400" dirty="0">
                <a:solidFill>
                  <a:schemeClr val="accent6">
                    <a:lumMod val="50000"/>
                  </a:schemeClr>
                </a:solidFill>
                <a:latin typeface="Calibri" panose="020F0502020204030204" pitchFamily="34" charset="0"/>
              </a:rPr>
              <a:t> oluşturur afet ülkesi afet yönetim koordinasyon merkezi ile (LEMA) ile irtibat kurarak son  </a:t>
            </a:r>
            <a:r>
              <a:rPr lang="tr-TR" sz="2400" dirty="0" smtClean="0">
                <a:solidFill>
                  <a:schemeClr val="accent6">
                    <a:lumMod val="50000"/>
                  </a:schemeClr>
                </a:solidFill>
                <a:latin typeface="Calibri" panose="020F0502020204030204" pitchFamily="34" charset="0"/>
              </a:rPr>
              <a:t>gelişmeleri ve yardıma </a:t>
            </a:r>
            <a:r>
              <a:rPr lang="tr-TR" sz="2400" dirty="0">
                <a:solidFill>
                  <a:schemeClr val="accent6">
                    <a:lumMod val="50000"/>
                  </a:schemeClr>
                </a:solidFill>
                <a:latin typeface="Calibri" panose="020F0502020204030204" pitchFamily="34" charset="0"/>
              </a:rPr>
              <a:t>gelecek ekiplerin çalışması için yönlendirileceği bölgeler, onlara ayrılan toplanma alanları vb. bilgileri alırlar sektörleme için haritalar temin ederek gelen diğer yardım ekiplerini yönlendirirler </a:t>
            </a:r>
          </a:p>
        </p:txBody>
      </p:sp>
      <p:pic>
        <p:nvPicPr>
          <p:cNvPr id="4" name="Resim 3"/>
          <p:cNvPicPr>
            <a:picLocks noChangeAspect="1"/>
          </p:cNvPicPr>
          <p:nvPr/>
        </p:nvPicPr>
        <p:blipFill>
          <a:blip r:embed="rId2"/>
          <a:stretch>
            <a:fillRect/>
          </a:stretch>
        </p:blipFill>
        <p:spPr>
          <a:xfrm>
            <a:off x="7966144" y="1702014"/>
            <a:ext cx="4225856" cy="30201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6" descr="INSARAG New Logo w Tag Line 20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939492" y="1480663"/>
            <a:ext cx="1285521"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NSARAG New Logo w Tag Line 20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939491" y="3567951"/>
            <a:ext cx="1285521"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345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63663" y="1445312"/>
            <a:ext cx="5090614" cy="5412688"/>
          </a:xfrm>
        </p:spPr>
        <p:txBody>
          <a:bodyPr>
            <a:normAutofit fontScale="77500" lnSpcReduction="20000"/>
          </a:bodyPr>
          <a:lstStyle/>
          <a:p>
            <a:pPr marL="0" indent="0">
              <a:buNone/>
            </a:pPr>
            <a:r>
              <a:rPr lang="tr-TR" sz="3100" dirty="0">
                <a:solidFill>
                  <a:schemeClr val="accent6">
                    <a:lumMod val="50000"/>
                  </a:schemeClr>
                </a:solidFill>
                <a:latin typeface="Calibri" panose="020F0502020204030204" pitchFamily="34" charset="0"/>
              </a:rPr>
              <a:t>OSOCC un nerede kurulacağı belirlenir </a:t>
            </a:r>
            <a:endParaRPr lang="tr-TR" sz="3100" dirty="0" smtClean="0">
              <a:solidFill>
                <a:schemeClr val="accent6">
                  <a:lumMod val="50000"/>
                </a:schemeClr>
              </a:solidFill>
              <a:latin typeface="Calibri" panose="020F0502020204030204" pitchFamily="34" charset="0"/>
            </a:endParaRPr>
          </a:p>
          <a:p>
            <a:pPr marL="0" indent="0">
              <a:buNone/>
            </a:pPr>
            <a:endParaRPr lang="tr-TR" sz="3100" dirty="0" smtClean="0">
              <a:solidFill>
                <a:schemeClr val="accent6">
                  <a:lumMod val="50000"/>
                </a:schemeClr>
              </a:solidFill>
              <a:latin typeface="Calibri" panose="020F0502020204030204" pitchFamily="34" charset="0"/>
            </a:endParaRPr>
          </a:p>
          <a:p>
            <a:pPr marL="0" indent="0">
              <a:buNone/>
            </a:pPr>
            <a:r>
              <a:rPr lang="tr-TR" sz="3100" dirty="0" smtClean="0">
                <a:solidFill>
                  <a:schemeClr val="accent6">
                    <a:lumMod val="50000"/>
                  </a:schemeClr>
                </a:solidFill>
                <a:latin typeface="Calibri" panose="020F0502020204030204" pitchFamily="34" charset="0"/>
              </a:rPr>
              <a:t>İlk </a:t>
            </a:r>
            <a:r>
              <a:rPr lang="tr-TR" sz="3100" dirty="0">
                <a:solidFill>
                  <a:schemeClr val="accent6">
                    <a:lumMod val="50000"/>
                  </a:schemeClr>
                </a:solidFill>
                <a:latin typeface="Calibri" panose="020F0502020204030204" pitchFamily="34" charset="0"/>
              </a:rPr>
              <a:t>gelen yardım ekibi bu iş ve işlemleri UNDAC yetkililerinin afet ülkesine henüz gelmemesi durumunda onlar adına yaparlar ve OSOCC çadırını kurarak işletmeye başlarlar. </a:t>
            </a:r>
            <a:endParaRPr lang="tr-TR" sz="3100" dirty="0" smtClean="0">
              <a:solidFill>
                <a:schemeClr val="accent6">
                  <a:lumMod val="50000"/>
                </a:schemeClr>
              </a:solidFill>
              <a:latin typeface="Calibri" panose="020F0502020204030204" pitchFamily="34" charset="0"/>
            </a:endParaRPr>
          </a:p>
          <a:p>
            <a:pPr marL="0" indent="0">
              <a:buNone/>
            </a:pPr>
            <a:endParaRPr lang="tr-TR" sz="3100" dirty="0">
              <a:solidFill>
                <a:schemeClr val="accent6">
                  <a:lumMod val="50000"/>
                </a:schemeClr>
              </a:solidFill>
              <a:latin typeface="Calibri" panose="020F0502020204030204" pitchFamily="34" charset="0"/>
            </a:endParaRPr>
          </a:p>
          <a:p>
            <a:pPr marL="0" indent="0">
              <a:buNone/>
            </a:pPr>
            <a:r>
              <a:rPr lang="tr-TR" sz="3100" dirty="0">
                <a:solidFill>
                  <a:schemeClr val="accent6">
                    <a:lumMod val="50000"/>
                  </a:schemeClr>
                </a:solidFill>
                <a:latin typeface="Calibri" panose="020F0502020204030204" pitchFamily="34" charset="0"/>
              </a:rPr>
              <a:t>Eğer UNDAC ekibi gelmişse yukarıdaki sistemi kurmak RDC kurmak, </a:t>
            </a:r>
            <a:r>
              <a:rPr lang="tr-TR" sz="3100" dirty="0" err="1">
                <a:solidFill>
                  <a:schemeClr val="accent6">
                    <a:lumMod val="50000"/>
                  </a:schemeClr>
                </a:solidFill>
                <a:latin typeface="Calibri" panose="020F0502020204030204" pitchFamily="34" charset="0"/>
              </a:rPr>
              <a:t>LEMA’yla</a:t>
            </a:r>
            <a:r>
              <a:rPr lang="tr-TR" sz="3100" dirty="0">
                <a:solidFill>
                  <a:schemeClr val="accent6">
                    <a:lumMod val="50000"/>
                  </a:schemeClr>
                </a:solidFill>
                <a:latin typeface="Calibri" panose="020F0502020204030204" pitchFamily="34" charset="0"/>
              </a:rPr>
              <a:t> görüşmek ve OSOCC çadırını işleterek gelen ekipleri yönlendirmek onların görevidir. </a:t>
            </a:r>
          </a:p>
          <a:p>
            <a:endParaRPr lang="tr-TR" dirty="0"/>
          </a:p>
        </p:txBody>
      </p:sp>
      <p:pic>
        <p:nvPicPr>
          <p:cNvPr id="11" name="Resim 10"/>
          <p:cNvPicPr>
            <a:picLocks noChangeAspect="1"/>
          </p:cNvPicPr>
          <p:nvPr/>
        </p:nvPicPr>
        <p:blipFill>
          <a:blip r:embed="rId2"/>
          <a:stretch>
            <a:fillRect/>
          </a:stretch>
        </p:blipFill>
        <p:spPr>
          <a:xfrm>
            <a:off x="8497157" y="1708656"/>
            <a:ext cx="3184656" cy="47076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6" descr="INSARAG New Logo w Tag Line 20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610436" y="1114430"/>
            <a:ext cx="1056261"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INSARAG New Logo w Tag Line 20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543630" y="1815246"/>
            <a:ext cx="1220033"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NSARAG New Logo w Tag Line 20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405719" y="3765381"/>
            <a:ext cx="1260978"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619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39056" y="1675123"/>
            <a:ext cx="4660521" cy="4351338"/>
          </a:xfrm>
        </p:spPr>
        <p:txBody>
          <a:bodyPr>
            <a:normAutofit fontScale="70000" lnSpcReduction="20000"/>
          </a:bodyPr>
          <a:lstStyle/>
          <a:p>
            <a:pPr marL="0" indent="0">
              <a:buNone/>
            </a:pPr>
            <a:r>
              <a:rPr lang="tr-TR" dirty="0">
                <a:solidFill>
                  <a:schemeClr val="accent6">
                    <a:lumMod val="50000"/>
                  </a:schemeClr>
                </a:solidFill>
                <a:latin typeface="Calibri" panose="020F0502020204030204" pitchFamily="34" charset="0"/>
              </a:rPr>
              <a:t>Çalışan ekipler günlük çalışmalarının raporlamasını OSOCC’a yaparlar. LEMA ve UNDAC yetkililerinin kurtarma çalışmasının sonlandırılmasına ilişkin görüşmeleri sonucunda durum ekiplere bildirilir ve kurtarma operasyonları sonlandırılarak geri dönüş prosedürleri başlatılır</a:t>
            </a:r>
            <a:r>
              <a:rPr lang="tr-TR" dirty="0" smtClean="0">
                <a:solidFill>
                  <a:schemeClr val="accent6">
                    <a:lumMod val="50000"/>
                  </a:schemeClr>
                </a:solidFill>
                <a:latin typeface="Calibri" panose="020F0502020204030204" pitchFamily="34" charset="0"/>
              </a:rPr>
              <a:t>.</a:t>
            </a:r>
          </a:p>
          <a:p>
            <a:pPr marL="0" indent="0">
              <a:buNone/>
            </a:pPr>
            <a:endParaRPr lang="tr-TR" dirty="0">
              <a:solidFill>
                <a:schemeClr val="accent6">
                  <a:lumMod val="50000"/>
                </a:schemeClr>
              </a:solidFill>
              <a:latin typeface="Calibri" panose="020F0502020204030204" pitchFamily="34" charset="0"/>
            </a:endParaRPr>
          </a:p>
          <a:p>
            <a:pPr marL="0" indent="0">
              <a:buNone/>
            </a:pPr>
            <a:r>
              <a:rPr lang="tr-TR" dirty="0" smtClean="0">
                <a:solidFill>
                  <a:schemeClr val="accent6">
                    <a:lumMod val="50000"/>
                  </a:schemeClr>
                </a:solidFill>
                <a:latin typeface="Calibri" panose="020F0502020204030204" pitchFamily="34" charset="0"/>
              </a:rPr>
              <a:t>Geri </a:t>
            </a:r>
            <a:r>
              <a:rPr lang="tr-TR" dirty="0">
                <a:solidFill>
                  <a:schemeClr val="accent6">
                    <a:lumMod val="50000"/>
                  </a:schemeClr>
                </a:solidFill>
                <a:latin typeface="Calibri" panose="020F0502020204030204" pitchFamily="34" charset="0"/>
              </a:rPr>
              <a:t>dönüşün de yine geliş gibi koordinasyon içinde yapılması standart formların doldurularak OSOCC’a bildirilmesi istenilen bir durumdur.</a:t>
            </a:r>
          </a:p>
          <a:p>
            <a:endParaRPr lang="tr-TR" dirty="0"/>
          </a:p>
        </p:txBody>
      </p:sp>
      <p:sp>
        <p:nvSpPr>
          <p:cNvPr id="4" name="Rectangle 3"/>
          <p:cNvSpPr txBox="1">
            <a:spLocks noChangeArrowheads="1"/>
          </p:cNvSpPr>
          <p:nvPr/>
        </p:nvSpPr>
        <p:spPr>
          <a:xfrm>
            <a:off x="6843630" y="1675123"/>
            <a:ext cx="4738769" cy="415247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None/>
            </a:pPr>
            <a:r>
              <a:rPr lang="tr-TR" altLang="tr-TR" sz="2600" dirty="0" smtClean="0"/>
              <a:t>UN ERC = Genellikle </a:t>
            </a:r>
            <a:r>
              <a:rPr lang="tr-TR" altLang="tr-TR" sz="2500" dirty="0" smtClean="0"/>
              <a:t>OCHA Genel sekreteri  görevlendirilir </a:t>
            </a:r>
          </a:p>
          <a:p>
            <a:pPr>
              <a:lnSpc>
                <a:spcPct val="80000"/>
              </a:lnSpc>
              <a:buFont typeface="Wingdings" panose="05000000000000000000" pitchFamily="2" charset="2"/>
              <a:buNone/>
            </a:pPr>
            <a:endParaRPr lang="tr-TR" altLang="tr-TR" sz="2600" dirty="0" smtClean="0"/>
          </a:p>
          <a:p>
            <a:pPr>
              <a:lnSpc>
                <a:spcPct val="80000"/>
              </a:lnSpc>
              <a:buFont typeface="Wingdings" panose="05000000000000000000" pitchFamily="2" charset="2"/>
              <a:buNone/>
            </a:pPr>
            <a:r>
              <a:rPr lang="tr-TR" altLang="tr-TR" sz="2600" dirty="0" smtClean="0"/>
              <a:t>OCHA                    IASC </a:t>
            </a:r>
          </a:p>
          <a:p>
            <a:pPr>
              <a:lnSpc>
                <a:spcPct val="80000"/>
              </a:lnSpc>
              <a:buFont typeface="Wingdings" panose="05000000000000000000" pitchFamily="2" charset="2"/>
              <a:buNone/>
            </a:pPr>
            <a:r>
              <a:rPr lang="tr-TR" altLang="tr-TR" sz="2600" dirty="0" smtClean="0"/>
              <a:t>                               LHAC - LEM</a:t>
            </a:r>
          </a:p>
          <a:p>
            <a:pPr>
              <a:lnSpc>
                <a:spcPct val="80000"/>
              </a:lnSpc>
              <a:buFont typeface="Wingdings" panose="05000000000000000000" pitchFamily="2" charset="2"/>
              <a:buNone/>
            </a:pPr>
            <a:r>
              <a:rPr lang="tr-TR" altLang="tr-TR" sz="2600" dirty="0" smtClean="0"/>
              <a:t>FCSS</a:t>
            </a:r>
          </a:p>
          <a:p>
            <a:pPr>
              <a:lnSpc>
                <a:spcPct val="80000"/>
              </a:lnSpc>
              <a:buFont typeface="Wingdings" panose="05000000000000000000" pitchFamily="2" charset="2"/>
              <a:buNone/>
            </a:pPr>
            <a:endParaRPr lang="tr-TR" altLang="tr-TR" sz="2600" dirty="0" smtClean="0"/>
          </a:p>
          <a:p>
            <a:pPr>
              <a:lnSpc>
                <a:spcPct val="80000"/>
              </a:lnSpc>
              <a:buFont typeface="Wingdings" panose="05000000000000000000" pitchFamily="2" charset="2"/>
              <a:buNone/>
            </a:pPr>
            <a:r>
              <a:rPr lang="tr-TR" altLang="tr-TR" sz="2600" dirty="0" smtClean="0"/>
              <a:t>UNDAC</a:t>
            </a:r>
          </a:p>
          <a:p>
            <a:pPr>
              <a:lnSpc>
                <a:spcPct val="80000"/>
              </a:lnSpc>
              <a:buFont typeface="Wingdings" panose="05000000000000000000" pitchFamily="2" charset="2"/>
              <a:buNone/>
            </a:pPr>
            <a:endParaRPr lang="tr-TR" altLang="tr-TR" sz="2600" dirty="0" smtClean="0"/>
          </a:p>
          <a:p>
            <a:pPr>
              <a:lnSpc>
                <a:spcPct val="80000"/>
              </a:lnSpc>
              <a:buFont typeface="Wingdings" panose="05000000000000000000" pitchFamily="2" charset="2"/>
              <a:buNone/>
            </a:pPr>
            <a:r>
              <a:rPr lang="tr-TR" altLang="tr-TR" sz="2600" dirty="0" smtClean="0"/>
              <a:t>OSOCC         Virtual  OSOCC</a:t>
            </a:r>
          </a:p>
          <a:p>
            <a:pPr>
              <a:lnSpc>
                <a:spcPct val="80000"/>
              </a:lnSpc>
              <a:buFont typeface="Wingdings" panose="05000000000000000000" pitchFamily="2" charset="2"/>
              <a:buNone/>
            </a:pPr>
            <a:r>
              <a:rPr lang="tr-TR" altLang="tr-TR" sz="2600" dirty="0" smtClean="0"/>
              <a:t>UN ERC</a:t>
            </a:r>
          </a:p>
          <a:p>
            <a:pPr>
              <a:lnSpc>
                <a:spcPct val="80000"/>
              </a:lnSpc>
              <a:buFont typeface="Wingdings" panose="05000000000000000000" pitchFamily="2" charset="2"/>
              <a:buNone/>
            </a:pPr>
            <a:r>
              <a:rPr lang="tr-TR" altLang="tr-TR" sz="2600" dirty="0" smtClean="0"/>
              <a:t>RDC</a:t>
            </a:r>
          </a:p>
          <a:p>
            <a:pPr>
              <a:lnSpc>
                <a:spcPct val="80000"/>
              </a:lnSpc>
              <a:buFont typeface="Wingdings" panose="05000000000000000000" pitchFamily="2" charset="2"/>
              <a:buNone/>
            </a:pPr>
            <a:endParaRPr lang="tr-TR" altLang="tr-TR" sz="2600" dirty="0" smtClean="0"/>
          </a:p>
        </p:txBody>
      </p:sp>
      <p:sp>
        <p:nvSpPr>
          <p:cNvPr id="5" name="Sağ Ok 4"/>
          <p:cNvSpPr/>
          <p:nvPr/>
        </p:nvSpPr>
        <p:spPr>
          <a:xfrm>
            <a:off x="7861111" y="2593074"/>
            <a:ext cx="791570" cy="163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şağı Ok 5"/>
          <p:cNvSpPr/>
          <p:nvPr/>
        </p:nvSpPr>
        <p:spPr>
          <a:xfrm>
            <a:off x="7201242" y="2139524"/>
            <a:ext cx="45719" cy="2488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şağı Ok 6"/>
          <p:cNvSpPr/>
          <p:nvPr/>
        </p:nvSpPr>
        <p:spPr>
          <a:xfrm>
            <a:off x="7224101" y="2823548"/>
            <a:ext cx="45719" cy="2488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şağı Ok 7"/>
          <p:cNvSpPr/>
          <p:nvPr/>
        </p:nvSpPr>
        <p:spPr>
          <a:xfrm>
            <a:off x="7246960" y="3507572"/>
            <a:ext cx="45719" cy="2488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Aşağı Ok 8"/>
          <p:cNvSpPr/>
          <p:nvPr/>
        </p:nvSpPr>
        <p:spPr>
          <a:xfrm>
            <a:off x="7246960" y="4111535"/>
            <a:ext cx="45719" cy="2488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6" descr="INSARAG New Logo w Tag Line 201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274201" y="3938839"/>
            <a:ext cx="941164"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INSARAG New Logo w Tag Line 201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618916" y="1378010"/>
            <a:ext cx="720140"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96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347415" y="1130727"/>
            <a:ext cx="9844585" cy="4406852"/>
          </a:xfrm>
        </p:spPr>
        <p:txBody>
          <a:bodyPr/>
          <a:lstStyle/>
          <a:p>
            <a:pPr algn="l"/>
            <a:r>
              <a:rPr lang="tr-TR" sz="3200" dirty="0" smtClean="0">
                <a:latin typeface="Calibri" panose="020F0502020204030204" pitchFamily="34" charset="0"/>
              </a:rPr>
              <a:t>Yararlanılan Kaynaklar</a:t>
            </a:r>
            <a:br>
              <a:rPr lang="tr-TR" sz="3200" dirty="0" smtClean="0">
                <a:latin typeface="Calibri" panose="020F0502020204030204" pitchFamily="34" charset="0"/>
              </a:rPr>
            </a:br>
            <a:r>
              <a:rPr lang="tr-TR" dirty="0" smtClean="0"/>
              <a:t/>
            </a:r>
            <a:br>
              <a:rPr lang="tr-TR" dirty="0" smtClean="0"/>
            </a:br>
            <a:r>
              <a:rPr lang="en-US" sz="2000" dirty="0" smtClean="0"/>
              <a:t>UNDHA</a:t>
            </a:r>
            <a:r>
              <a:rPr lang="en-US" sz="2000" dirty="0"/>
              <a:t>, Glossary (Internationally Agreed Glossary of Basic Terms Related to Disaster Management), Geneva, </a:t>
            </a:r>
            <a:r>
              <a:rPr lang="en-US" sz="2000" dirty="0" smtClean="0"/>
              <a:t>1992</a:t>
            </a:r>
            <a:r>
              <a:rPr lang="tr-TR" sz="2000" dirty="0" smtClean="0"/>
              <a:t>.</a:t>
            </a:r>
            <a:br>
              <a:rPr lang="tr-TR" sz="2000" dirty="0" smtClean="0"/>
            </a:br>
            <a:r>
              <a:rPr lang="tr-TR" sz="2000" dirty="0" smtClean="0"/>
              <a:t/>
            </a:r>
            <a:br>
              <a:rPr lang="tr-TR" sz="2000" dirty="0" smtClean="0"/>
            </a:br>
            <a:r>
              <a:rPr lang="tr-TR" sz="2000" dirty="0"/>
              <a:t>Ömer Yavuz, Afetler Sonrası Yapılan Sosyal Yardımlar ve Hizmetler, İdeal Yayıncılık, </a:t>
            </a:r>
            <a:r>
              <a:rPr lang="tr-TR" sz="2000" dirty="0" smtClean="0"/>
              <a:t>İstanbul</a:t>
            </a:r>
            <a:r>
              <a:rPr lang="tr-TR" sz="2000" dirty="0"/>
              <a:t>, </a:t>
            </a:r>
            <a:r>
              <a:rPr lang="tr-TR" sz="2000" dirty="0" smtClean="0"/>
              <a:t>2014.</a:t>
            </a:r>
            <a:br>
              <a:rPr lang="tr-TR" sz="2000" dirty="0" smtClean="0"/>
            </a:br>
            <a:r>
              <a:rPr lang="tr-TR" sz="2000" dirty="0" smtClean="0"/>
              <a:t/>
            </a:r>
            <a:br>
              <a:rPr lang="tr-TR" sz="2000" dirty="0" smtClean="0"/>
            </a:br>
            <a:r>
              <a:rPr lang="tr-TR" sz="2000" dirty="0"/>
              <a:t>Hikmet YAVAŞ, Doğal Afetler Yönüyle Türkiye’de Belediyelerde Kriz Yönetimi, Orion Yayınevi, Ankara, </a:t>
            </a:r>
            <a:r>
              <a:rPr lang="tr-TR" sz="2000" dirty="0" smtClean="0"/>
              <a:t>2005.</a:t>
            </a:r>
            <a:br>
              <a:rPr lang="tr-TR" sz="2000" dirty="0" smtClean="0"/>
            </a:br>
            <a:r>
              <a:rPr lang="tr-TR" sz="2000" dirty="0" smtClean="0"/>
              <a:t/>
            </a:r>
            <a:br>
              <a:rPr lang="tr-TR" sz="2000" dirty="0" smtClean="0"/>
            </a:br>
            <a:r>
              <a:rPr lang="tr-TR" sz="2000" dirty="0">
                <a:hlinkClick r:id="rId2"/>
              </a:rPr>
              <a:t>http://</a:t>
            </a:r>
            <a:r>
              <a:rPr lang="tr-TR" sz="2000" dirty="0" smtClean="0">
                <a:hlinkClick r:id="rId2"/>
              </a:rPr>
              <a:t>www.unocha.org/</a:t>
            </a:r>
            <a:r>
              <a:rPr lang="tr-TR" sz="2000" dirty="0" err="1" smtClean="0">
                <a:hlinkClick r:id="rId2"/>
              </a:rPr>
              <a:t>what</a:t>
            </a:r>
            <a:r>
              <a:rPr lang="tr-TR" sz="2000" dirty="0" smtClean="0">
                <a:hlinkClick r:id="rId2"/>
              </a:rPr>
              <a:t>-</a:t>
            </a:r>
            <a:r>
              <a:rPr lang="tr-TR" sz="2000" dirty="0" err="1" smtClean="0">
                <a:hlinkClick r:id="rId2"/>
              </a:rPr>
              <a:t>we</a:t>
            </a:r>
            <a:r>
              <a:rPr lang="tr-TR" sz="2000" dirty="0" smtClean="0">
                <a:hlinkClick r:id="rId2"/>
              </a:rPr>
              <a:t>-do/</a:t>
            </a:r>
            <a:r>
              <a:rPr lang="tr-TR" sz="2000" dirty="0" err="1" smtClean="0">
                <a:hlinkClick r:id="rId2"/>
              </a:rPr>
              <a:t>coordination-tools</a:t>
            </a:r>
            <a:r>
              <a:rPr lang="tr-TR" sz="2000" dirty="0" smtClean="0">
                <a:hlinkClick r:id="rId2"/>
              </a:rPr>
              <a:t>/</a:t>
            </a:r>
            <a:r>
              <a:rPr lang="tr-TR" sz="2000" dirty="0" err="1" smtClean="0">
                <a:hlinkClick r:id="rId2"/>
              </a:rPr>
              <a:t>undac</a:t>
            </a:r>
            <a:r>
              <a:rPr lang="tr-TR" sz="2000" dirty="0" smtClean="0">
                <a:hlinkClick r:id="rId2"/>
              </a:rPr>
              <a:t>/</a:t>
            </a:r>
            <a:r>
              <a:rPr lang="tr-TR" sz="2000" dirty="0" err="1" smtClean="0">
                <a:hlinkClick r:id="rId2"/>
              </a:rPr>
              <a:t>membership</a:t>
            </a:r>
            <a:r>
              <a:rPr lang="tr-TR" sz="2000" dirty="0" smtClean="0"/>
              <a:t>. (10.03.2016)</a:t>
            </a:r>
            <a:br>
              <a:rPr lang="tr-TR" sz="2000" dirty="0" smtClean="0"/>
            </a:br>
            <a:r>
              <a:rPr lang="tr-TR" sz="2000" dirty="0" smtClean="0"/>
              <a:t/>
            </a:r>
            <a:br>
              <a:rPr lang="tr-TR" sz="2000" dirty="0" smtClean="0"/>
            </a:br>
            <a:r>
              <a:rPr lang="en-US" sz="2000" dirty="0"/>
              <a:t>INSARAG Guidelines V3, Operational Field </a:t>
            </a:r>
            <a:r>
              <a:rPr lang="en-US" sz="2000" dirty="0" smtClean="0"/>
              <a:t>Guide</a:t>
            </a:r>
            <a:r>
              <a:rPr lang="tr-TR" sz="2000" dirty="0"/>
              <a:t>.</a:t>
            </a:r>
            <a:r>
              <a:rPr lang="tr-TR" sz="2000" dirty="0" smtClean="0"/>
              <a:t/>
            </a:r>
            <a:br>
              <a:rPr lang="tr-TR" sz="2000" dirty="0" smtClean="0"/>
            </a:br>
            <a:r>
              <a:rPr lang="tr-TR" sz="2000" dirty="0"/>
              <a:t> </a:t>
            </a:r>
          </a:p>
        </p:txBody>
      </p:sp>
      <p:sp>
        <p:nvSpPr>
          <p:cNvPr id="3" name="İçerik Yer Tutucusu 2"/>
          <p:cNvSpPr>
            <a:spLocks noGrp="1"/>
          </p:cNvSpPr>
          <p:nvPr>
            <p:ph type="subTitle" idx="1"/>
          </p:nvPr>
        </p:nvSpPr>
        <p:spPr>
          <a:xfrm>
            <a:off x="6127846" y="6288195"/>
            <a:ext cx="8534400" cy="1752600"/>
          </a:xfrm>
        </p:spPr>
        <p:txBody>
          <a:bodyPr/>
          <a:lstStyle/>
          <a:p>
            <a:r>
              <a:rPr lang="tr-TR" dirty="0" smtClean="0"/>
              <a:t>TEŞEKKÜRLER..</a:t>
            </a:r>
            <a:endParaRPr lang="tr-TR" dirty="0"/>
          </a:p>
        </p:txBody>
      </p:sp>
      <p:pic>
        <p:nvPicPr>
          <p:cNvPr id="4" name="Picture 14" descr="images UN KÜÇÜK"/>
          <p:cNvPicPr>
            <a:picLocks noChangeAspect="1" noChangeArrowheads="1"/>
          </p:cNvPicPr>
          <p:nvPr/>
        </p:nvPicPr>
        <p:blipFill>
          <a:blip r:embed="rId3" cstate="print">
            <a:clrChange>
              <a:clrFrom>
                <a:srgbClr val="FFF9FF"/>
              </a:clrFrom>
              <a:clrTo>
                <a:srgbClr val="FFF9FF">
                  <a:alpha val="0"/>
                </a:srgbClr>
              </a:clrTo>
            </a:clrChange>
            <a:extLst>
              <a:ext uri="{28A0092B-C50C-407E-A947-70E740481C1C}">
                <a14:useLocalDpi xmlns:a14="http://schemas.microsoft.com/office/drawing/2010/main" val="0"/>
              </a:ext>
            </a:extLst>
          </a:blip>
          <a:srcRect/>
          <a:stretch>
            <a:fillRect/>
          </a:stretch>
        </p:blipFill>
        <p:spPr>
          <a:xfrm>
            <a:off x="1857583" y="5132596"/>
            <a:ext cx="454650" cy="4049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4" descr="images UN KÜÇÜK"/>
          <p:cNvPicPr>
            <a:picLocks noChangeAspect="1" noChangeArrowheads="1"/>
          </p:cNvPicPr>
          <p:nvPr/>
        </p:nvPicPr>
        <p:blipFill>
          <a:blip r:embed="rId3" cstate="print">
            <a:clrChange>
              <a:clrFrom>
                <a:srgbClr val="FFF9FF"/>
              </a:clrFrom>
              <a:clrTo>
                <a:srgbClr val="FFF9FF">
                  <a:alpha val="0"/>
                </a:srgbClr>
              </a:clrTo>
            </a:clrChange>
            <a:extLst>
              <a:ext uri="{28A0092B-C50C-407E-A947-70E740481C1C}">
                <a14:useLocalDpi xmlns:a14="http://schemas.microsoft.com/office/drawing/2010/main" val="0"/>
              </a:ext>
            </a:extLst>
          </a:blip>
          <a:srcRect/>
          <a:stretch>
            <a:fillRect/>
          </a:stretch>
        </p:blipFill>
        <p:spPr>
          <a:xfrm>
            <a:off x="1844679" y="4179488"/>
            <a:ext cx="454650" cy="4049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4" descr="images UN KÜÇÜK"/>
          <p:cNvPicPr>
            <a:picLocks noChangeAspect="1" noChangeArrowheads="1"/>
          </p:cNvPicPr>
          <p:nvPr/>
        </p:nvPicPr>
        <p:blipFill>
          <a:blip r:embed="rId3" cstate="print">
            <a:clrChange>
              <a:clrFrom>
                <a:srgbClr val="FFF9FF"/>
              </a:clrFrom>
              <a:clrTo>
                <a:srgbClr val="FFF9FF">
                  <a:alpha val="0"/>
                </a:srgbClr>
              </a:clrTo>
            </a:clrChange>
            <a:extLst>
              <a:ext uri="{28A0092B-C50C-407E-A947-70E740481C1C}">
                <a14:useLocalDpi xmlns:a14="http://schemas.microsoft.com/office/drawing/2010/main" val="0"/>
              </a:ext>
            </a:extLst>
          </a:blip>
          <a:srcRect/>
          <a:stretch>
            <a:fillRect/>
          </a:stretch>
        </p:blipFill>
        <p:spPr>
          <a:xfrm>
            <a:off x="1822400" y="3216898"/>
            <a:ext cx="454650" cy="4049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4" descr="images UN KÜÇÜK"/>
          <p:cNvPicPr>
            <a:picLocks noChangeAspect="1" noChangeArrowheads="1"/>
          </p:cNvPicPr>
          <p:nvPr/>
        </p:nvPicPr>
        <p:blipFill>
          <a:blip r:embed="rId3" cstate="print">
            <a:clrChange>
              <a:clrFrom>
                <a:srgbClr val="FFF9FF"/>
              </a:clrFrom>
              <a:clrTo>
                <a:srgbClr val="FFF9FF">
                  <a:alpha val="0"/>
                </a:srgbClr>
              </a:clrTo>
            </a:clrChange>
            <a:extLst>
              <a:ext uri="{28A0092B-C50C-407E-A947-70E740481C1C}">
                <a14:useLocalDpi xmlns:a14="http://schemas.microsoft.com/office/drawing/2010/main" val="0"/>
              </a:ext>
            </a:extLst>
          </a:blip>
          <a:srcRect/>
          <a:stretch>
            <a:fillRect/>
          </a:stretch>
        </p:blipFill>
        <p:spPr>
          <a:xfrm>
            <a:off x="1857583" y="2320068"/>
            <a:ext cx="454650" cy="4049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4" descr="images UN KÜÇÜK"/>
          <p:cNvPicPr>
            <a:picLocks noChangeAspect="1" noChangeArrowheads="1"/>
          </p:cNvPicPr>
          <p:nvPr/>
        </p:nvPicPr>
        <p:blipFill>
          <a:blip r:embed="rId3" cstate="print">
            <a:clrChange>
              <a:clrFrom>
                <a:srgbClr val="FFF9FF"/>
              </a:clrFrom>
              <a:clrTo>
                <a:srgbClr val="FFF9FF">
                  <a:alpha val="0"/>
                </a:srgbClr>
              </a:clrTo>
            </a:clrChange>
            <a:extLst>
              <a:ext uri="{28A0092B-C50C-407E-A947-70E740481C1C}">
                <a14:useLocalDpi xmlns:a14="http://schemas.microsoft.com/office/drawing/2010/main" val="0"/>
              </a:ext>
            </a:extLst>
          </a:blip>
          <a:srcRect/>
          <a:stretch>
            <a:fillRect/>
          </a:stretch>
        </p:blipFill>
        <p:spPr>
          <a:xfrm>
            <a:off x="1857583" y="5883212"/>
            <a:ext cx="454650" cy="4049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44587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32404" y="663608"/>
            <a:ext cx="3897816" cy="1280890"/>
          </a:xfrm>
        </p:spPr>
        <p:txBody>
          <a:bodyPr>
            <a:normAutofit/>
          </a:bodyPr>
          <a:lstStyle/>
          <a:p>
            <a:r>
              <a:rPr lang="tr-TR" sz="4000" dirty="0" smtClean="0">
                <a:solidFill>
                  <a:schemeClr val="accent6">
                    <a:lumMod val="50000"/>
                  </a:schemeClr>
                </a:solidFill>
              </a:rPr>
              <a:t>Amaç</a:t>
            </a:r>
            <a:endParaRPr lang="tr-TR" sz="4000" dirty="0">
              <a:solidFill>
                <a:schemeClr val="accent6">
                  <a:lumMod val="50000"/>
                </a:schemeClr>
              </a:solidFill>
            </a:endParaRPr>
          </a:p>
        </p:txBody>
      </p:sp>
      <p:sp>
        <p:nvSpPr>
          <p:cNvPr id="3" name="İçerik Yer Tutucusu 2"/>
          <p:cNvSpPr>
            <a:spLocks noGrp="1"/>
          </p:cNvSpPr>
          <p:nvPr>
            <p:ph idx="1"/>
          </p:nvPr>
        </p:nvSpPr>
        <p:spPr>
          <a:xfrm>
            <a:off x="3290248" y="1944498"/>
            <a:ext cx="8446827" cy="3692028"/>
          </a:xfrm>
        </p:spPr>
        <p:txBody>
          <a:bodyPr/>
          <a:lstStyle/>
          <a:p>
            <a:pPr marL="0" indent="0" algn="just">
              <a:buNone/>
            </a:pPr>
            <a:r>
              <a:rPr lang="tr-TR" sz="2400" dirty="0">
                <a:solidFill>
                  <a:schemeClr val="accent6">
                    <a:lumMod val="50000"/>
                  </a:schemeClr>
                </a:solidFill>
                <a:latin typeface="Calibri" panose="020F0502020204030204" pitchFamily="34" charset="0"/>
              </a:rPr>
              <a:t>Büyük bir afete maruz kalan ülkenin mevcut afete müdahale kapasitesi, afetin büyüklüğüne zaman zaman yetersiz kalabilmektedir. Böyle durumlarda diğer ülkelerin veya uluslararası kuruluşların yardımlarına ihtiyaç doğar</a:t>
            </a:r>
            <a:r>
              <a:rPr lang="tr-TR" sz="2400" dirty="0" smtClean="0">
                <a:solidFill>
                  <a:schemeClr val="accent6">
                    <a:lumMod val="50000"/>
                  </a:schemeClr>
                </a:solidFill>
                <a:latin typeface="Calibri" panose="020F0502020204030204" pitchFamily="34" charset="0"/>
              </a:rPr>
              <a:t>.</a:t>
            </a:r>
          </a:p>
          <a:p>
            <a:pPr marL="0" indent="0">
              <a:buNone/>
            </a:pPr>
            <a:endParaRPr lang="tr-TR" sz="2400" dirty="0">
              <a:solidFill>
                <a:schemeClr val="accent6">
                  <a:lumMod val="50000"/>
                </a:schemeClr>
              </a:solidFill>
              <a:latin typeface="Calibri" panose="020F0502020204030204" pitchFamily="34" charset="0"/>
            </a:endParaRPr>
          </a:p>
          <a:p>
            <a:pPr marL="0" indent="0">
              <a:buNone/>
            </a:pPr>
            <a:r>
              <a:rPr lang="tr-TR" sz="2400" dirty="0" smtClean="0">
                <a:solidFill>
                  <a:schemeClr val="accent6">
                    <a:lumMod val="50000"/>
                  </a:schemeClr>
                </a:solidFill>
                <a:latin typeface="Calibri" panose="020F0502020204030204" pitchFamily="34" charset="0"/>
              </a:rPr>
              <a:t>Çalışmada </a:t>
            </a:r>
            <a:r>
              <a:rPr lang="tr-TR" sz="2400" dirty="0">
                <a:solidFill>
                  <a:schemeClr val="accent6">
                    <a:lumMod val="50000"/>
                  </a:schemeClr>
                </a:solidFill>
                <a:latin typeface="Calibri" panose="020F0502020204030204" pitchFamily="34" charset="0"/>
              </a:rPr>
              <a:t>Afetlerde uluslararası müdahale organizasyonu olarak </a:t>
            </a:r>
            <a:r>
              <a:rPr lang="tr-TR" sz="2400" dirty="0" err="1">
                <a:solidFill>
                  <a:schemeClr val="accent6">
                    <a:lumMod val="50000"/>
                  </a:schemeClr>
                </a:solidFill>
                <a:latin typeface="Calibri" panose="020F0502020204030204" pitchFamily="34" charset="0"/>
              </a:rPr>
              <a:t>INSARAG’ın</a:t>
            </a:r>
            <a:r>
              <a:rPr lang="tr-TR" sz="2400" dirty="0">
                <a:solidFill>
                  <a:schemeClr val="accent6">
                    <a:lumMod val="50000"/>
                  </a:schemeClr>
                </a:solidFill>
                <a:latin typeface="Calibri" panose="020F0502020204030204" pitchFamily="34" charset="0"/>
              </a:rPr>
              <a:t> yapısı </a:t>
            </a:r>
            <a:r>
              <a:rPr lang="tr-TR" sz="2400" dirty="0" smtClean="0">
                <a:solidFill>
                  <a:schemeClr val="accent6">
                    <a:lumMod val="50000"/>
                  </a:schemeClr>
                </a:solidFill>
                <a:latin typeface="Calibri" panose="020F0502020204030204" pitchFamily="34" charset="0"/>
              </a:rPr>
              <a:t>incelenmiştir</a:t>
            </a:r>
            <a:r>
              <a:rPr lang="tr-TR" sz="2400" dirty="0">
                <a:solidFill>
                  <a:schemeClr val="accent6">
                    <a:lumMod val="50000"/>
                  </a:schemeClr>
                </a:solidFill>
                <a:latin typeface="Calibri" panose="020F0502020204030204" pitchFamily="34" charset="0"/>
              </a:rPr>
              <a:t>.</a:t>
            </a:r>
          </a:p>
        </p:txBody>
      </p:sp>
      <p:pic>
        <p:nvPicPr>
          <p:cNvPr id="5" name="Picture 6" descr="INSARAG New Logo w Tag Line 201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800522" y="1682647"/>
            <a:ext cx="1352112"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NSARAG New Logo w Tag Line 201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829199" y="4032561"/>
            <a:ext cx="1352113"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841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76412" y="1030515"/>
            <a:ext cx="5538527" cy="1280890"/>
          </a:xfrm>
        </p:spPr>
        <p:txBody>
          <a:bodyPr/>
          <a:lstStyle/>
          <a:p>
            <a:r>
              <a:rPr lang="tr-TR" sz="4000" dirty="0" smtClean="0">
                <a:solidFill>
                  <a:schemeClr val="accent6">
                    <a:lumMod val="50000"/>
                  </a:schemeClr>
                </a:solidFill>
              </a:rPr>
              <a:t>Araştırma Yöntemi</a:t>
            </a:r>
            <a:endParaRPr lang="tr-TR" sz="4000" dirty="0">
              <a:solidFill>
                <a:schemeClr val="accent6">
                  <a:lumMod val="50000"/>
                </a:schemeClr>
              </a:solidFill>
            </a:endParaRPr>
          </a:p>
        </p:txBody>
      </p:sp>
      <p:sp>
        <p:nvSpPr>
          <p:cNvPr id="3" name="İçerik Yer Tutucusu 2"/>
          <p:cNvSpPr>
            <a:spLocks noGrp="1"/>
          </p:cNvSpPr>
          <p:nvPr>
            <p:ph idx="1"/>
          </p:nvPr>
        </p:nvSpPr>
        <p:spPr>
          <a:xfrm>
            <a:off x="3631310" y="2674497"/>
            <a:ext cx="7727260" cy="3777622"/>
          </a:xfrm>
        </p:spPr>
        <p:txBody>
          <a:bodyPr/>
          <a:lstStyle/>
          <a:p>
            <a:pPr marL="0" indent="0">
              <a:buNone/>
            </a:pPr>
            <a:r>
              <a:rPr lang="tr-TR" sz="2400" dirty="0">
                <a:solidFill>
                  <a:schemeClr val="accent6">
                    <a:lumMod val="50000"/>
                  </a:schemeClr>
                </a:solidFill>
                <a:latin typeface="Calibri" panose="020F0502020204030204" pitchFamily="34" charset="0"/>
              </a:rPr>
              <a:t>Çalışma da INSARAG ile ilgili makale, kitap ve kılavuzlardan yararlanılmış olup, alan yazın taramasına dayalı olarak yapılmıştır.</a:t>
            </a:r>
          </a:p>
          <a:p>
            <a:pPr marL="0" indent="0">
              <a:buNone/>
            </a:pPr>
            <a:endParaRPr lang="tr-TR" dirty="0"/>
          </a:p>
        </p:txBody>
      </p:sp>
      <p:pic>
        <p:nvPicPr>
          <p:cNvPr id="6" name="Picture 6" descr="INSARAG New Logo w Tag Line 201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2055524" y="2674497"/>
            <a:ext cx="1219939"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126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53449" y="896620"/>
            <a:ext cx="8911687" cy="1280890"/>
          </a:xfrm>
        </p:spPr>
        <p:txBody>
          <a:bodyPr/>
          <a:lstStyle/>
          <a:p>
            <a:r>
              <a:rPr lang="tr-TR" dirty="0" smtClean="0">
                <a:solidFill>
                  <a:srgbClr val="C00000"/>
                </a:solidFill>
              </a:rPr>
              <a:t>INSARAG TARİHÇESİ</a:t>
            </a:r>
            <a:endParaRPr lang="tr-TR" dirty="0">
              <a:solidFill>
                <a:srgbClr val="C00000"/>
              </a:solidFill>
            </a:endParaRPr>
          </a:p>
        </p:txBody>
      </p:sp>
      <p:sp>
        <p:nvSpPr>
          <p:cNvPr id="3" name="İçerik Yer Tutucusu 2"/>
          <p:cNvSpPr>
            <a:spLocks noGrp="1"/>
          </p:cNvSpPr>
          <p:nvPr>
            <p:ph idx="1"/>
          </p:nvPr>
        </p:nvSpPr>
        <p:spPr>
          <a:xfrm>
            <a:off x="2400324" y="2177510"/>
            <a:ext cx="7643086" cy="4292666"/>
          </a:xfrm>
        </p:spPr>
        <p:txBody>
          <a:bodyPr>
            <a:normAutofit/>
          </a:bodyPr>
          <a:lstStyle/>
          <a:p>
            <a:pPr marL="0" indent="0">
              <a:buNone/>
            </a:pPr>
            <a:r>
              <a:rPr lang="tr-TR" sz="2400" dirty="0">
                <a:solidFill>
                  <a:schemeClr val="accent6">
                    <a:lumMod val="50000"/>
                  </a:schemeClr>
                </a:solidFill>
                <a:latin typeface="Calibri" panose="020F0502020204030204" pitchFamily="34" charset="0"/>
              </a:rPr>
              <a:t>Afetler sadece etkilenen ülke ile sınırlı kalmayıp bütün dünyada milyarlarca insanın olumsuz etkilendiği küresel olaylardır. </a:t>
            </a:r>
          </a:p>
          <a:p>
            <a:pPr marL="0" indent="0">
              <a:buNone/>
            </a:pPr>
            <a:r>
              <a:rPr lang="tr-TR" sz="2400" dirty="0">
                <a:solidFill>
                  <a:schemeClr val="accent6">
                    <a:lumMod val="50000"/>
                  </a:schemeClr>
                </a:solidFill>
                <a:latin typeface="Calibri" panose="020F0502020204030204" pitchFamily="34" charset="0"/>
              </a:rPr>
              <a:t>Afet risklerinin azaltılması, zarar azaltma ve müdahale kapsamında yer alan faaliyetlerinin birlikte ele alınması yönünde uluslararası politikalar ve bir takım organizasyonlardan söz etmek mümkündür.</a:t>
            </a:r>
          </a:p>
          <a:p>
            <a:pPr marL="0" indent="0">
              <a:buNone/>
            </a:pPr>
            <a:r>
              <a:rPr lang="tr-TR" sz="2400" dirty="0">
                <a:solidFill>
                  <a:schemeClr val="accent6">
                    <a:lumMod val="50000"/>
                  </a:schemeClr>
                </a:solidFill>
                <a:latin typeface="Calibri" panose="020F0502020204030204" pitchFamily="34" charset="0"/>
              </a:rPr>
              <a:t>Ülkelerin mevcut kapasitesini aşan afetlerde, etkilenen ülkenin de yardım talebinde bulunması halinde uluslararası organizasyonlarca yardım talebine cevap verilir</a:t>
            </a:r>
            <a:r>
              <a:rPr lang="tr-TR" sz="2400" dirty="0" smtClean="0">
                <a:solidFill>
                  <a:schemeClr val="accent6">
                    <a:lumMod val="50000"/>
                  </a:schemeClr>
                </a:solidFill>
                <a:latin typeface="Calibri" panose="020F0502020204030204" pitchFamily="34" charset="0"/>
              </a:rPr>
              <a:t>.</a:t>
            </a:r>
          </a:p>
          <a:p>
            <a:pPr marL="0" indent="0">
              <a:buNone/>
            </a:pPr>
            <a:endParaRPr lang="tr-TR" dirty="0"/>
          </a:p>
        </p:txBody>
      </p:sp>
      <p:pic>
        <p:nvPicPr>
          <p:cNvPr id="4" name="Picture 3" descr="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2298" y="4751881"/>
            <a:ext cx="2559702" cy="22410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INSARAG New Logo w Tag Line 20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026380" y="3481692"/>
            <a:ext cx="1373944"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NSARAG New Logo w Tag Line 20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080147" y="1962361"/>
            <a:ext cx="1350596"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INSARAG New Logo w Tag Line 2010"/>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080147" y="4856413"/>
            <a:ext cx="1350596"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972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38400" y="1728676"/>
            <a:ext cx="9753600" cy="4525963"/>
          </a:xfrm>
        </p:spPr>
        <p:txBody>
          <a:bodyPr>
            <a:normAutofit/>
          </a:bodyPr>
          <a:lstStyle/>
          <a:p>
            <a:pPr marL="0" indent="0">
              <a:buNone/>
            </a:pPr>
            <a:r>
              <a:rPr lang="tr-TR" sz="2400" dirty="0">
                <a:solidFill>
                  <a:schemeClr val="accent6">
                    <a:lumMod val="50000"/>
                  </a:schemeClr>
                </a:solidFill>
                <a:latin typeface="Calibri" panose="020F0502020204030204" pitchFamily="34" charset="0"/>
              </a:rPr>
              <a:t>Uluslararası Arama Kurtarma Danışma Grubu (INSARAG) 1985 Meksika ve 1988 Ermenistan depremlerinde alınan derslerden sonra 1991 yılında kurulmuştur. </a:t>
            </a:r>
          </a:p>
          <a:p>
            <a:pPr marL="0" indent="0">
              <a:buNone/>
            </a:pPr>
            <a:endParaRPr lang="tr-TR" sz="2400" dirty="0">
              <a:solidFill>
                <a:schemeClr val="accent6">
                  <a:lumMod val="50000"/>
                </a:schemeClr>
              </a:solidFill>
              <a:latin typeface="Calibri" panose="020F0502020204030204" pitchFamily="34" charset="0"/>
            </a:endParaRPr>
          </a:p>
          <a:p>
            <a:pPr marL="0" indent="0">
              <a:buNone/>
            </a:pPr>
            <a:r>
              <a:rPr lang="tr-TR" sz="2400" dirty="0">
                <a:solidFill>
                  <a:schemeClr val="accent6">
                    <a:lumMod val="50000"/>
                  </a:schemeClr>
                </a:solidFill>
                <a:latin typeface="Calibri" panose="020F0502020204030204" pitchFamily="34" charset="0"/>
              </a:rPr>
              <a:t>INSARAG kentsel arama ve kurtarma (Urban </a:t>
            </a:r>
            <a:r>
              <a:rPr lang="tr-TR" sz="2400" dirty="0" err="1">
                <a:solidFill>
                  <a:schemeClr val="accent6">
                    <a:lumMod val="50000"/>
                  </a:schemeClr>
                </a:solidFill>
                <a:latin typeface="Calibri" panose="020F0502020204030204" pitchFamily="34" charset="0"/>
              </a:rPr>
              <a:t>Search</a:t>
            </a:r>
            <a:r>
              <a:rPr lang="tr-TR" sz="2400" dirty="0">
                <a:solidFill>
                  <a:schemeClr val="accent6">
                    <a:lumMod val="50000"/>
                  </a:schemeClr>
                </a:solidFill>
                <a:latin typeface="Calibri" panose="020F0502020204030204" pitchFamily="34" charset="0"/>
              </a:rPr>
              <a:t> </a:t>
            </a:r>
            <a:r>
              <a:rPr lang="tr-TR" sz="2400" dirty="0" err="1">
                <a:solidFill>
                  <a:schemeClr val="accent6">
                    <a:lumMod val="50000"/>
                  </a:schemeClr>
                </a:solidFill>
                <a:latin typeface="Calibri" panose="020F0502020204030204" pitchFamily="34" charset="0"/>
              </a:rPr>
              <a:t>and</a:t>
            </a:r>
            <a:r>
              <a:rPr lang="tr-TR" sz="2400" dirty="0">
                <a:solidFill>
                  <a:schemeClr val="accent6">
                    <a:lumMod val="50000"/>
                  </a:schemeClr>
                </a:solidFill>
                <a:latin typeface="Calibri" panose="020F0502020204030204" pitchFamily="34" charset="0"/>
              </a:rPr>
              <a:t> </a:t>
            </a:r>
            <a:r>
              <a:rPr lang="tr-TR" sz="2400" dirty="0" err="1">
                <a:solidFill>
                  <a:schemeClr val="accent6">
                    <a:lumMod val="50000"/>
                  </a:schemeClr>
                </a:solidFill>
                <a:latin typeface="Calibri" panose="020F0502020204030204" pitchFamily="34" charset="0"/>
              </a:rPr>
              <a:t>Rescue</a:t>
            </a:r>
            <a:r>
              <a:rPr lang="tr-TR" sz="2400" dirty="0">
                <a:solidFill>
                  <a:schemeClr val="accent6">
                    <a:lumMod val="50000"/>
                  </a:schemeClr>
                </a:solidFill>
                <a:latin typeface="Calibri" panose="020F0502020204030204" pitchFamily="34" charset="0"/>
              </a:rPr>
              <a:t>- USAR) maksadıyla faaliyet gösteren müdahale ekipleri ile birlikte yardım talep eden ve yardım sağlayan ülkeler arasında koordinasyon ağı görevi görmektedir.</a:t>
            </a:r>
          </a:p>
          <a:p>
            <a:pPr marL="0" indent="0">
              <a:buNone/>
            </a:pPr>
            <a:r>
              <a:rPr lang="tr-TR" sz="2400" dirty="0">
                <a:solidFill>
                  <a:schemeClr val="accent6">
                    <a:lumMod val="50000"/>
                  </a:schemeClr>
                </a:solidFill>
                <a:latin typeface="Calibri" panose="020F0502020204030204" pitchFamily="34" charset="0"/>
              </a:rPr>
              <a:t> </a:t>
            </a:r>
          </a:p>
          <a:p>
            <a:pPr marL="0" indent="0">
              <a:buNone/>
            </a:pPr>
            <a:r>
              <a:rPr lang="tr-TR" sz="2400" dirty="0">
                <a:solidFill>
                  <a:schemeClr val="accent6">
                    <a:lumMod val="50000"/>
                  </a:schemeClr>
                </a:solidFill>
                <a:latin typeface="Calibri" panose="020F0502020204030204" pitchFamily="34" charset="0"/>
              </a:rPr>
              <a:t>İnsanî İlişkiler Koordinasyon Ofisi'nin (OCHA) Cenevre'deki Acil Hizmetler Bölümü'ne (ESB) bağlıdır. Bölümdeki Koordinasyon Destek Birimi (FCSS), INSARAG sekreterliği olarak çalışmaktadır.</a:t>
            </a:r>
          </a:p>
          <a:p>
            <a:endParaRPr lang="tr-TR" sz="2400" dirty="0" smtClean="0"/>
          </a:p>
        </p:txBody>
      </p:sp>
      <p:pic>
        <p:nvPicPr>
          <p:cNvPr id="5" name="Picture 6" descr="INSARAG New Logo w Tag Line 201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353240" y="1728156"/>
            <a:ext cx="1085159"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NSARAG New Logo w Tag Line 201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262255" y="3236897"/>
            <a:ext cx="1167046"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NSARAG New Logo w Tag Line 201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303198" y="5059536"/>
            <a:ext cx="1085159"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101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8847" y="585676"/>
            <a:ext cx="10972800" cy="1143000"/>
          </a:xfrm>
        </p:spPr>
        <p:txBody>
          <a:bodyPr/>
          <a:lstStyle/>
          <a:p>
            <a:r>
              <a:rPr lang="tr-TR" sz="4000" dirty="0" smtClean="0">
                <a:solidFill>
                  <a:schemeClr val="accent6">
                    <a:lumMod val="50000"/>
                  </a:schemeClr>
                </a:solidFill>
                <a:latin typeface="Calibri" panose="020F0502020204030204" pitchFamily="34" charset="0"/>
              </a:rPr>
              <a:t>Uluslararası Düzenlemeler</a:t>
            </a:r>
            <a:endParaRPr lang="tr-TR" sz="4000" dirty="0">
              <a:solidFill>
                <a:schemeClr val="accent6">
                  <a:lumMod val="50000"/>
                </a:schemeClr>
              </a:solidFill>
              <a:latin typeface="Calibri" panose="020F0502020204030204" pitchFamily="34" charset="0"/>
            </a:endParaRPr>
          </a:p>
        </p:txBody>
      </p:sp>
      <p:sp>
        <p:nvSpPr>
          <p:cNvPr id="3" name="İçerik Yer Tutucusu 2"/>
          <p:cNvSpPr>
            <a:spLocks noGrp="1"/>
          </p:cNvSpPr>
          <p:nvPr>
            <p:ph idx="1"/>
          </p:nvPr>
        </p:nvSpPr>
        <p:spPr>
          <a:xfrm>
            <a:off x="2825086" y="1580119"/>
            <a:ext cx="9366913" cy="4525963"/>
          </a:xfrm>
        </p:spPr>
        <p:txBody>
          <a:bodyPr/>
          <a:lstStyle/>
          <a:p>
            <a:pPr marL="0" indent="0">
              <a:buNone/>
            </a:pPr>
            <a:r>
              <a:rPr lang="tr-TR" sz="2400" dirty="0">
                <a:solidFill>
                  <a:schemeClr val="accent6">
                    <a:lumMod val="50000"/>
                  </a:schemeClr>
                </a:solidFill>
                <a:latin typeface="Calibri" panose="020F0502020204030204" pitchFamily="34" charset="0"/>
              </a:rPr>
              <a:t>27 Şubat 2003 tarihli A/RES/57/150 sayılı BM Kararı, uluslararası kentsel arama-kurtarma yardımlarının koordinasyon ve etkinliğinin güçlendirilmesine ilişkindir.</a:t>
            </a:r>
          </a:p>
          <a:p>
            <a:pPr marL="0" indent="0">
              <a:buNone/>
            </a:pPr>
            <a:r>
              <a:rPr lang="tr-TR" sz="2400" dirty="0">
                <a:solidFill>
                  <a:schemeClr val="accent6">
                    <a:lumMod val="50000"/>
                  </a:schemeClr>
                </a:solidFill>
                <a:latin typeface="Calibri" panose="020F0502020204030204" pitchFamily="34" charset="0"/>
              </a:rPr>
              <a:t>A/RES/42/169 ve A/RES/46/182 sayılı kararlarında belirtildiği üzere afetten etkilenen ülke afetzedelere her türlü yardımı yapmakta öncelikli olarak sorumludur.</a:t>
            </a:r>
          </a:p>
          <a:p>
            <a:pPr marL="0" indent="0">
              <a:buNone/>
            </a:pPr>
            <a:r>
              <a:rPr lang="tr-TR" sz="2400" dirty="0">
                <a:solidFill>
                  <a:schemeClr val="accent6">
                    <a:lumMod val="50000"/>
                  </a:schemeClr>
                </a:solidFill>
                <a:latin typeface="Calibri" panose="020F0502020204030204" pitchFamily="34" charset="0"/>
              </a:rPr>
              <a:t>Afete Müdahalede Asgari Standartlar ve İnsani Yardım Sözleşmesi (Sphere Projesi) ‘ne göre: Afetin meydana geldiği ülke hükümeti afetzedelerin gereksinimlerini karşılayamaz ise diğer ülkelerin ve uluslararası yardım kuruluşlarının yardımlarına izin vermek </a:t>
            </a:r>
            <a:r>
              <a:rPr lang="tr-TR" sz="2400" dirty="0" smtClean="0">
                <a:solidFill>
                  <a:schemeClr val="accent6">
                    <a:lumMod val="50000"/>
                  </a:schemeClr>
                </a:solidFill>
                <a:latin typeface="Calibri" panose="020F0502020204030204" pitchFamily="34" charset="0"/>
              </a:rPr>
              <a:t>zorundadır.</a:t>
            </a:r>
            <a:endParaRPr lang="tr-TR" sz="2400" dirty="0">
              <a:solidFill>
                <a:schemeClr val="accent6">
                  <a:lumMod val="50000"/>
                </a:schemeClr>
              </a:solidFill>
              <a:latin typeface="Calibri" panose="020F0502020204030204" pitchFamily="34" charset="0"/>
            </a:endParaRPr>
          </a:p>
        </p:txBody>
      </p:sp>
      <p:pic>
        <p:nvPicPr>
          <p:cNvPr id="5" name="Picture 6" descr="INSARAG New Logo w Tag Line 201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662015" y="1431563"/>
            <a:ext cx="1163071"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NSARAG New Logo w Tag Line 201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662014" y="2444448"/>
            <a:ext cx="1163071"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NSARAG New Logo w Tag Line 201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1662014" y="3681039"/>
            <a:ext cx="1163071"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960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1890" y="869715"/>
            <a:ext cx="4422097" cy="849624"/>
          </a:xfrm>
        </p:spPr>
        <p:txBody>
          <a:bodyPr/>
          <a:lstStyle/>
          <a:p>
            <a:r>
              <a:rPr lang="tr-TR" sz="4000" dirty="0" smtClean="0">
                <a:solidFill>
                  <a:schemeClr val="accent6">
                    <a:lumMod val="50000"/>
                  </a:schemeClr>
                </a:solidFill>
                <a:latin typeface="Calibri" panose="020F0502020204030204" pitchFamily="34" charset="0"/>
              </a:rPr>
              <a:t>HEDEF</a:t>
            </a:r>
            <a:endParaRPr lang="tr-TR" sz="4000" dirty="0">
              <a:solidFill>
                <a:schemeClr val="accent6">
                  <a:lumMod val="50000"/>
                </a:schemeClr>
              </a:solidFill>
              <a:latin typeface="Calibri" panose="020F0502020204030204" pitchFamily="34" charset="0"/>
            </a:endParaRPr>
          </a:p>
        </p:txBody>
      </p:sp>
      <p:sp>
        <p:nvSpPr>
          <p:cNvPr id="3" name="İçerik Yer Tutucusu 2"/>
          <p:cNvSpPr>
            <a:spLocks noGrp="1"/>
          </p:cNvSpPr>
          <p:nvPr>
            <p:ph idx="1"/>
          </p:nvPr>
        </p:nvSpPr>
        <p:spPr>
          <a:xfrm>
            <a:off x="3630304" y="1976299"/>
            <a:ext cx="8561696" cy="4525963"/>
          </a:xfrm>
        </p:spPr>
        <p:txBody>
          <a:bodyPr/>
          <a:lstStyle/>
          <a:p>
            <a:pPr marL="0" indent="0">
              <a:buNone/>
            </a:pPr>
            <a:r>
              <a:rPr lang="tr-TR" sz="2400" dirty="0">
                <a:solidFill>
                  <a:schemeClr val="accent6">
                    <a:lumMod val="50000"/>
                  </a:schemeClr>
                </a:solidFill>
                <a:latin typeface="Calibri" panose="020F0502020204030204" pitchFamily="34" charset="0"/>
              </a:rPr>
              <a:t>Bu işi sistematik içinde </a:t>
            </a:r>
            <a:r>
              <a:rPr lang="tr-TR" sz="2400" dirty="0" smtClean="0">
                <a:solidFill>
                  <a:schemeClr val="accent6">
                    <a:lumMod val="50000"/>
                  </a:schemeClr>
                </a:solidFill>
                <a:latin typeface="Calibri" panose="020F0502020204030204" pitchFamily="34" charset="0"/>
              </a:rPr>
              <a:t>yapmak</a:t>
            </a:r>
          </a:p>
          <a:p>
            <a:pPr marL="0" indent="0">
              <a:buNone/>
            </a:pPr>
            <a:endParaRPr lang="tr-TR" sz="2400" dirty="0">
              <a:solidFill>
                <a:schemeClr val="accent6">
                  <a:lumMod val="50000"/>
                </a:schemeClr>
              </a:solidFill>
              <a:latin typeface="Calibri" panose="020F0502020204030204" pitchFamily="34" charset="0"/>
            </a:endParaRPr>
          </a:p>
          <a:p>
            <a:pPr marL="0" indent="0">
              <a:buNone/>
            </a:pPr>
            <a:r>
              <a:rPr lang="tr-TR" sz="2400" dirty="0">
                <a:solidFill>
                  <a:schemeClr val="accent6">
                    <a:lumMod val="50000"/>
                  </a:schemeClr>
                </a:solidFill>
                <a:latin typeface="Calibri" panose="020F0502020204030204" pitchFamily="34" charset="0"/>
              </a:rPr>
              <a:t>Afeti yaşayan Ülkeye yük olmamak </a:t>
            </a:r>
            <a:endParaRPr lang="tr-TR" sz="2400" dirty="0" smtClean="0">
              <a:solidFill>
                <a:schemeClr val="accent6">
                  <a:lumMod val="50000"/>
                </a:schemeClr>
              </a:solidFill>
              <a:latin typeface="Calibri" panose="020F0502020204030204" pitchFamily="34" charset="0"/>
            </a:endParaRPr>
          </a:p>
          <a:p>
            <a:pPr marL="0" indent="0">
              <a:buNone/>
            </a:pPr>
            <a:endParaRPr lang="tr-TR" sz="2400" dirty="0">
              <a:solidFill>
                <a:schemeClr val="accent6">
                  <a:lumMod val="50000"/>
                </a:schemeClr>
              </a:solidFill>
              <a:latin typeface="Calibri" panose="020F0502020204030204" pitchFamily="34" charset="0"/>
            </a:endParaRPr>
          </a:p>
          <a:p>
            <a:pPr marL="0" indent="0">
              <a:buNone/>
            </a:pPr>
            <a:r>
              <a:rPr lang="tr-TR" sz="2400" dirty="0">
                <a:solidFill>
                  <a:schemeClr val="accent6">
                    <a:lumMod val="50000"/>
                  </a:schemeClr>
                </a:solidFill>
                <a:latin typeface="Calibri" panose="020F0502020204030204" pitchFamily="34" charset="0"/>
              </a:rPr>
              <a:t>Başka bir sorun olarak ülkenin karşısına çıkmadan sorunlarını kendi kaynaklarını kullanıma sunarak yardımcı </a:t>
            </a:r>
            <a:r>
              <a:rPr lang="tr-TR" sz="2400" dirty="0" smtClean="0">
                <a:solidFill>
                  <a:schemeClr val="accent6">
                    <a:lumMod val="50000"/>
                  </a:schemeClr>
                </a:solidFill>
                <a:latin typeface="Calibri" panose="020F0502020204030204" pitchFamily="34" charset="0"/>
              </a:rPr>
              <a:t>olmak</a:t>
            </a:r>
            <a:endParaRPr lang="tr-TR" sz="2400" dirty="0">
              <a:solidFill>
                <a:schemeClr val="accent6">
                  <a:lumMod val="50000"/>
                </a:schemeClr>
              </a:solidFill>
              <a:latin typeface="Calibri" panose="020F0502020204030204" pitchFamily="34" charset="0"/>
            </a:endParaRPr>
          </a:p>
        </p:txBody>
      </p:sp>
      <p:pic>
        <p:nvPicPr>
          <p:cNvPr id="6" name="Picture 6" descr="INSARAG New Logo w Tag Line 201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2447722" y="2650832"/>
            <a:ext cx="1157748"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NSARAG New Logo w Tag Line 201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2472556" y="1831761"/>
            <a:ext cx="1132914"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NSARAG New Logo w Tag Line 2010"/>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6908"/>
          <a:stretch/>
        </p:blipFill>
        <p:spPr bwMode="auto">
          <a:xfrm>
            <a:off x="2472556" y="3469903"/>
            <a:ext cx="1132914" cy="5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946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1182" y="875210"/>
            <a:ext cx="7869836" cy="1143000"/>
          </a:xfrm>
        </p:spPr>
        <p:txBody>
          <a:bodyPr/>
          <a:lstStyle/>
          <a:p>
            <a:r>
              <a:rPr lang="tr-TR" altLang="tr-TR" sz="4000" dirty="0">
                <a:solidFill>
                  <a:schemeClr val="accent6">
                    <a:lumMod val="50000"/>
                  </a:schemeClr>
                </a:solidFill>
              </a:rPr>
              <a:t>INSARAG </a:t>
            </a:r>
            <a:r>
              <a:rPr lang="tr-TR" altLang="tr-TR" sz="4000" dirty="0" smtClean="0">
                <a:solidFill>
                  <a:schemeClr val="accent6">
                    <a:lumMod val="50000"/>
                  </a:schemeClr>
                </a:solidFill>
              </a:rPr>
              <a:t>ÖRGÜTLENMESİ</a:t>
            </a:r>
            <a:endParaRPr lang="tr-TR" sz="4000" dirty="0">
              <a:solidFill>
                <a:schemeClr val="accent6">
                  <a:lumMod val="50000"/>
                </a:schemeClr>
              </a:solidFill>
            </a:endParaRPr>
          </a:p>
        </p:txBody>
      </p:sp>
      <p:grpSp>
        <p:nvGrpSpPr>
          <p:cNvPr id="5" name="Group 4"/>
          <p:cNvGrpSpPr>
            <a:grpSpLocks noChangeAspect="1"/>
          </p:cNvGrpSpPr>
          <p:nvPr/>
        </p:nvGrpSpPr>
        <p:grpSpPr bwMode="auto">
          <a:xfrm>
            <a:off x="2363787" y="2228148"/>
            <a:ext cx="8675687" cy="3876675"/>
            <a:chOff x="2170" y="8241"/>
            <a:chExt cx="8460" cy="3780"/>
          </a:xfrm>
        </p:grpSpPr>
        <p:sp>
          <p:nvSpPr>
            <p:cNvPr id="6" name="AutoShape 5"/>
            <p:cNvSpPr>
              <a:spLocks noChangeAspect="1" noChangeArrowheads="1"/>
            </p:cNvSpPr>
            <p:nvPr/>
          </p:nvSpPr>
          <p:spPr bwMode="auto">
            <a:xfrm>
              <a:off x="2170" y="8241"/>
              <a:ext cx="8460" cy="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3pPr>
              <a:lvl4pPr marL="16002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4pPr>
              <a:lvl5pPr marL="20574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eaLnBrk="1" hangingPunct="1"/>
              <a:endParaRPr lang="tr-TR" altLang="tr-TR"/>
            </a:p>
          </p:txBody>
        </p:sp>
        <p:sp>
          <p:nvSpPr>
            <p:cNvPr id="7" name="Rectangle 6"/>
            <p:cNvSpPr>
              <a:spLocks noChangeArrowheads="1"/>
            </p:cNvSpPr>
            <p:nvPr/>
          </p:nvSpPr>
          <p:spPr bwMode="auto">
            <a:xfrm>
              <a:off x="8830" y="9681"/>
              <a:ext cx="1541" cy="1004"/>
            </a:xfrm>
            <a:prstGeom prst="rect">
              <a:avLst/>
            </a:prstGeom>
            <a:solidFill>
              <a:srgbClr val="C0C0C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lIns="51206" tIns="25603" rIns="51206" bIns="25603" anchor="ct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3pPr>
              <a:lvl4pPr marL="16002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4pPr>
              <a:lvl5pPr marL="20574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tr-TR" sz="1800">
                  <a:solidFill>
                    <a:srgbClr val="000000"/>
                  </a:solidFill>
                </a:rPr>
                <a:t>Ad-hoc</a:t>
              </a:r>
            </a:p>
            <a:p>
              <a:pPr algn="ctr" eaLnBrk="1" hangingPunct="1">
                <a:buFont typeface="Wingdings" panose="05000000000000000000" pitchFamily="2" charset="2"/>
                <a:buNone/>
              </a:pPr>
              <a:r>
                <a:rPr lang="en-US" altLang="tr-TR" sz="1800">
                  <a:solidFill>
                    <a:srgbClr val="000000"/>
                  </a:solidFill>
                </a:rPr>
                <a:t>Working</a:t>
              </a:r>
            </a:p>
            <a:p>
              <a:pPr algn="ctr" eaLnBrk="1" hangingPunct="1">
                <a:buFont typeface="Wingdings" panose="05000000000000000000" pitchFamily="2" charset="2"/>
                <a:buNone/>
              </a:pPr>
              <a:r>
                <a:rPr lang="en-US" altLang="tr-TR" sz="1800">
                  <a:solidFill>
                    <a:srgbClr val="000000"/>
                  </a:solidFill>
                </a:rPr>
                <a:t>Groups</a:t>
              </a:r>
              <a:endParaRPr lang="en-US" altLang="tr-TR" sz="1800"/>
            </a:p>
          </p:txBody>
        </p:sp>
        <p:sp>
          <p:nvSpPr>
            <p:cNvPr id="8" name="Line 7"/>
            <p:cNvSpPr>
              <a:spLocks noChangeShapeType="1"/>
            </p:cNvSpPr>
            <p:nvPr/>
          </p:nvSpPr>
          <p:spPr bwMode="auto">
            <a:xfrm>
              <a:off x="6858" y="8710"/>
              <a:ext cx="603" cy="0"/>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p>
              <a:endParaRPr lang="tr-TR"/>
            </a:p>
          </p:txBody>
        </p:sp>
        <p:sp>
          <p:nvSpPr>
            <p:cNvPr id="9" name="Line 8"/>
            <p:cNvSpPr>
              <a:spLocks noChangeShapeType="1"/>
            </p:cNvSpPr>
            <p:nvPr/>
          </p:nvSpPr>
          <p:spPr bwMode="auto">
            <a:xfrm>
              <a:off x="6189" y="9112"/>
              <a:ext cx="1" cy="267"/>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p>
              <a:endParaRPr lang="tr-TR"/>
            </a:p>
          </p:txBody>
        </p:sp>
        <p:sp>
          <p:nvSpPr>
            <p:cNvPr id="10" name="Rectangle 9"/>
            <p:cNvSpPr>
              <a:spLocks noChangeArrowheads="1"/>
            </p:cNvSpPr>
            <p:nvPr/>
          </p:nvSpPr>
          <p:spPr bwMode="auto">
            <a:xfrm>
              <a:off x="5452" y="8241"/>
              <a:ext cx="1406" cy="871"/>
            </a:xfrm>
            <a:prstGeom prst="rect">
              <a:avLst/>
            </a:prstGeom>
            <a:solidFill>
              <a:srgbClr val="FFCC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lIns="51206" tIns="25603" rIns="51206" bIns="25603" anchor="ct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3pPr>
              <a:lvl4pPr marL="16002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4pPr>
              <a:lvl5pPr marL="20574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tr-TR" sz="1800" dirty="0">
                  <a:solidFill>
                    <a:srgbClr val="000000"/>
                  </a:solidFill>
                </a:rPr>
                <a:t>Steering</a:t>
              </a:r>
            </a:p>
            <a:p>
              <a:pPr algn="ctr" eaLnBrk="1" hangingPunct="1">
                <a:buFont typeface="Wingdings" panose="05000000000000000000" pitchFamily="2" charset="2"/>
                <a:buNone/>
              </a:pPr>
              <a:r>
                <a:rPr lang="en-US" altLang="tr-TR" sz="1800" dirty="0">
                  <a:solidFill>
                    <a:srgbClr val="000000"/>
                  </a:solidFill>
                </a:rPr>
                <a:t>Committee</a:t>
              </a:r>
              <a:endParaRPr lang="en-US" altLang="tr-TR" sz="1800" dirty="0"/>
            </a:p>
          </p:txBody>
        </p:sp>
        <p:sp>
          <p:nvSpPr>
            <p:cNvPr id="11" name="Rectangle 10"/>
            <p:cNvSpPr>
              <a:spLocks noChangeArrowheads="1"/>
            </p:cNvSpPr>
            <p:nvPr/>
          </p:nvSpPr>
          <p:spPr bwMode="auto">
            <a:xfrm>
              <a:off x="2171" y="9648"/>
              <a:ext cx="1541" cy="1004"/>
            </a:xfrm>
            <a:prstGeom prst="rect">
              <a:avLst/>
            </a:prstGeom>
            <a:solidFill>
              <a:srgbClr val="FFFF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lIns="51206" tIns="25603" rIns="51206" bIns="25603" anchor="ct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3pPr>
              <a:lvl4pPr marL="16002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4pPr>
              <a:lvl5pPr marL="20574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algn="ctr" eaLnBrk="1" hangingPunct="1">
                <a:buFont typeface="Wingdings" panose="05000000000000000000" pitchFamily="2" charset="2"/>
                <a:buNone/>
              </a:pPr>
              <a:endParaRPr lang="tr-TR" altLang="tr-TR" sz="1600" dirty="0">
                <a:solidFill>
                  <a:srgbClr val="000000"/>
                </a:solidFill>
              </a:endParaRPr>
            </a:p>
            <a:p>
              <a:pPr algn="ctr" eaLnBrk="1" hangingPunct="1">
                <a:buFont typeface="Wingdings" panose="05000000000000000000" pitchFamily="2" charset="2"/>
                <a:buNone/>
              </a:pPr>
              <a:r>
                <a:rPr lang="en-US" altLang="tr-TR" sz="1600" dirty="0">
                  <a:solidFill>
                    <a:srgbClr val="000000"/>
                  </a:solidFill>
                </a:rPr>
                <a:t>Regional Group</a:t>
              </a:r>
            </a:p>
            <a:p>
              <a:pPr algn="ctr" eaLnBrk="1" hangingPunct="1">
                <a:buFont typeface="Wingdings" panose="05000000000000000000" pitchFamily="2" charset="2"/>
                <a:buNone/>
              </a:pPr>
              <a:r>
                <a:rPr lang="en-US" altLang="tr-TR" sz="1800" b="1" dirty="0">
                  <a:solidFill>
                    <a:srgbClr val="000000"/>
                  </a:solidFill>
                </a:rPr>
                <a:t>Africa/Euro</a:t>
              </a:r>
            </a:p>
            <a:p>
              <a:pPr algn="ctr" eaLnBrk="1" hangingPunct="1"/>
              <a:endParaRPr lang="tr-TR" altLang="tr-TR" sz="1800" dirty="0"/>
            </a:p>
          </p:txBody>
        </p:sp>
        <p:sp>
          <p:nvSpPr>
            <p:cNvPr id="12" name="Rectangle 11"/>
            <p:cNvSpPr>
              <a:spLocks noChangeArrowheads="1"/>
            </p:cNvSpPr>
            <p:nvPr/>
          </p:nvSpPr>
          <p:spPr bwMode="auto">
            <a:xfrm>
              <a:off x="5454" y="9648"/>
              <a:ext cx="1540" cy="1004"/>
            </a:xfrm>
            <a:prstGeom prst="rect">
              <a:avLst/>
            </a:prstGeom>
            <a:solidFill>
              <a:srgbClr val="FFFF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lIns="51206" tIns="25603" rIns="51206" bIns="25603" anchor="ct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3pPr>
              <a:lvl4pPr marL="16002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4pPr>
              <a:lvl5pPr marL="20574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algn="ctr" eaLnBrk="1" hangingPunct="1">
                <a:buFont typeface="Wingdings" panose="05000000000000000000" pitchFamily="2" charset="2"/>
                <a:buNone/>
              </a:pPr>
              <a:endParaRPr lang="tr-TR" altLang="tr-TR" sz="1800">
                <a:solidFill>
                  <a:srgbClr val="000000"/>
                </a:solidFill>
              </a:endParaRPr>
            </a:p>
            <a:p>
              <a:pPr algn="ctr" eaLnBrk="1" hangingPunct="1">
                <a:buFont typeface="Wingdings" panose="05000000000000000000" pitchFamily="2" charset="2"/>
                <a:buNone/>
              </a:pPr>
              <a:r>
                <a:rPr lang="en-US" altLang="tr-TR" sz="1600">
                  <a:solidFill>
                    <a:srgbClr val="000000"/>
                  </a:solidFill>
                </a:rPr>
                <a:t>Regional Group</a:t>
              </a:r>
            </a:p>
            <a:p>
              <a:pPr algn="ctr" eaLnBrk="1" hangingPunct="1">
                <a:buFont typeface="Wingdings" panose="05000000000000000000" pitchFamily="2" charset="2"/>
                <a:buNone/>
              </a:pPr>
              <a:r>
                <a:rPr lang="en-US" altLang="tr-TR" sz="2000" b="1">
                  <a:solidFill>
                    <a:srgbClr val="000000"/>
                  </a:solidFill>
                </a:rPr>
                <a:t>Asia/Pacific</a:t>
              </a:r>
            </a:p>
            <a:p>
              <a:pPr algn="ctr" eaLnBrk="1" hangingPunct="1"/>
              <a:endParaRPr lang="en-US" altLang="tr-TR" sz="1800" b="1"/>
            </a:p>
          </p:txBody>
        </p:sp>
        <p:sp>
          <p:nvSpPr>
            <p:cNvPr id="13" name="Rectangle 12"/>
            <p:cNvSpPr>
              <a:spLocks noChangeArrowheads="1"/>
            </p:cNvSpPr>
            <p:nvPr/>
          </p:nvSpPr>
          <p:spPr bwMode="auto">
            <a:xfrm>
              <a:off x="3779" y="9648"/>
              <a:ext cx="1541" cy="1004"/>
            </a:xfrm>
            <a:prstGeom prst="rect">
              <a:avLst/>
            </a:prstGeom>
            <a:solidFill>
              <a:srgbClr val="FFFF0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lIns="51206" tIns="25603" rIns="51206" bIns="25603" anchor="ct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3pPr>
              <a:lvl4pPr marL="16002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4pPr>
              <a:lvl5pPr marL="20574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algn="ctr" eaLnBrk="1" hangingPunct="1">
                <a:buFont typeface="Wingdings" panose="05000000000000000000" pitchFamily="2" charset="2"/>
                <a:buNone/>
              </a:pPr>
              <a:endParaRPr lang="tr-TR" altLang="tr-TR" sz="1800" dirty="0">
                <a:solidFill>
                  <a:srgbClr val="000000"/>
                </a:solidFill>
              </a:endParaRPr>
            </a:p>
            <a:p>
              <a:pPr algn="ctr" eaLnBrk="1" hangingPunct="1">
                <a:buFont typeface="Wingdings" panose="05000000000000000000" pitchFamily="2" charset="2"/>
                <a:buNone/>
              </a:pPr>
              <a:r>
                <a:rPr lang="en-US" altLang="tr-TR" sz="1600" dirty="0">
                  <a:solidFill>
                    <a:srgbClr val="000000"/>
                  </a:solidFill>
                </a:rPr>
                <a:t>Regional Group</a:t>
              </a:r>
            </a:p>
            <a:p>
              <a:pPr algn="ctr" eaLnBrk="1" hangingPunct="1">
                <a:buFont typeface="Wingdings" panose="05000000000000000000" pitchFamily="2" charset="2"/>
                <a:buNone/>
              </a:pPr>
              <a:r>
                <a:rPr lang="en-US" altLang="tr-TR" sz="2000" b="1" dirty="0">
                  <a:solidFill>
                    <a:srgbClr val="000000"/>
                  </a:solidFill>
                </a:rPr>
                <a:t>Americas</a:t>
              </a:r>
              <a:endParaRPr lang="en-US" altLang="tr-TR" sz="2000" b="1" dirty="0">
                <a:solidFill>
                  <a:srgbClr val="000000"/>
                </a:solidFill>
                <a:latin typeface="Times" panose="02020603050405020304" pitchFamily="18" charset="0"/>
              </a:endParaRPr>
            </a:p>
            <a:p>
              <a:pPr algn="ctr" eaLnBrk="1" hangingPunct="1"/>
              <a:endParaRPr lang="en-US" altLang="tr-TR" sz="2000" b="1" dirty="0"/>
            </a:p>
          </p:txBody>
        </p:sp>
        <p:sp>
          <p:nvSpPr>
            <p:cNvPr id="14" name="Line 13"/>
            <p:cNvSpPr>
              <a:spLocks noChangeShapeType="1"/>
            </p:cNvSpPr>
            <p:nvPr/>
          </p:nvSpPr>
          <p:spPr bwMode="auto">
            <a:xfrm flipV="1">
              <a:off x="3070" y="9321"/>
              <a:ext cx="6480" cy="1"/>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p>
              <a:endParaRPr lang="tr-TR"/>
            </a:p>
          </p:txBody>
        </p:sp>
        <p:sp>
          <p:nvSpPr>
            <p:cNvPr id="15" name="Line 14"/>
            <p:cNvSpPr>
              <a:spLocks noChangeShapeType="1"/>
            </p:cNvSpPr>
            <p:nvPr/>
          </p:nvSpPr>
          <p:spPr bwMode="auto">
            <a:xfrm>
              <a:off x="9550" y="9321"/>
              <a:ext cx="1" cy="327"/>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p>
              <a:endParaRPr lang="tr-TR"/>
            </a:p>
          </p:txBody>
        </p:sp>
        <p:sp>
          <p:nvSpPr>
            <p:cNvPr id="16" name="Line 15"/>
            <p:cNvSpPr>
              <a:spLocks noChangeShapeType="1"/>
            </p:cNvSpPr>
            <p:nvPr/>
          </p:nvSpPr>
          <p:spPr bwMode="auto">
            <a:xfrm>
              <a:off x="7731" y="9379"/>
              <a:ext cx="0" cy="269"/>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p>
              <a:endParaRPr lang="tr-TR"/>
            </a:p>
          </p:txBody>
        </p:sp>
        <p:sp>
          <p:nvSpPr>
            <p:cNvPr id="17" name="Line 16"/>
            <p:cNvSpPr>
              <a:spLocks noChangeShapeType="1"/>
            </p:cNvSpPr>
            <p:nvPr/>
          </p:nvSpPr>
          <p:spPr bwMode="auto">
            <a:xfrm>
              <a:off x="6190" y="9379"/>
              <a:ext cx="0" cy="269"/>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p>
              <a:endParaRPr lang="tr-TR"/>
            </a:p>
          </p:txBody>
        </p:sp>
        <p:sp>
          <p:nvSpPr>
            <p:cNvPr id="18" name="Line 17"/>
            <p:cNvSpPr>
              <a:spLocks noChangeShapeType="1"/>
            </p:cNvSpPr>
            <p:nvPr/>
          </p:nvSpPr>
          <p:spPr bwMode="auto">
            <a:xfrm>
              <a:off x="3070" y="9321"/>
              <a:ext cx="1" cy="327"/>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p>
              <a:endParaRPr lang="tr-TR"/>
            </a:p>
          </p:txBody>
        </p:sp>
        <p:sp>
          <p:nvSpPr>
            <p:cNvPr id="19" name="Rectangle 18"/>
            <p:cNvSpPr>
              <a:spLocks noChangeArrowheads="1"/>
            </p:cNvSpPr>
            <p:nvPr/>
          </p:nvSpPr>
          <p:spPr bwMode="auto">
            <a:xfrm>
              <a:off x="7461" y="8241"/>
              <a:ext cx="2345" cy="871"/>
            </a:xfrm>
            <a:prstGeom prst="rect">
              <a:avLst/>
            </a:prstGeom>
            <a:solidFill>
              <a:srgbClr val="FF5050"/>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lIns="51206" tIns="25603" rIns="51206" bIns="25603" anchor="ct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3pPr>
              <a:lvl4pPr marL="16002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4pPr>
              <a:lvl5pPr marL="20574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algn="ctr" eaLnBrk="1" hangingPunct="1">
                <a:lnSpc>
                  <a:spcPct val="80000"/>
                </a:lnSpc>
                <a:buFont typeface="Wingdings" panose="05000000000000000000" pitchFamily="2" charset="2"/>
                <a:buNone/>
              </a:pPr>
              <a:r>
                <a:rPr lang="en-US" altLang="tr-TR" sz="1800">
                  <a:solidFill>
                    <a:srgbClr val="000000"/>
                  </a:solidFill>
                </a:rPr>
                <a:t>INSARAG Secretariat</a:t>
              </a:r>
            </a:p>
            <a:p>
              <a:pPr algn="ctr" eaLnBrk="1" hangingPunct="1">
                <a:lnSpc>
                  <a:spcPct val="80000"/>
                </a:lnSpc>
                <a:buFont typeface="Wingdings" panose="05000000000000000000" pitchFamily="2" charset="2"/>
                <a:buNone/>
              </a:pPr>
              <a:r>
                <a:rPr lang="en-US" altLang="tr-TR" sz="1800">
                  <a:solidFill>
                    <a:srgbClr val="000000"/>
                  </a:solidFill>
                </a:rPr>
                <a:t>UN OCHA</a:t>
              </a:r>
              <a:r>
                <a:rPr lang="tr-TR" altLang="tr-TR" sz="1800">
                  <a:solidFill>
                    <a:srgbClr val="000000"/>
                  </a:solidFill>
                </a:rPr>
                <a:t> </a:t>
              </a:r>
              <a:r>
                <a:rPr lang="en-US" altLang="tr-TR" sz="1800">
                  <a:solidFill>
                    <a:srgbClr val="000000"/>
                  </a:solidFill>
                </a:rPr>
                <a:t>Geneva</a:t>
              </a:r>
              <a:r>
                <a:rPr lang="tr-TR" altLang="tr-TR" sz="1800">
                  <a:solidFill>
                    <a:srgbClr val="000000"/>
                  </a:solidFill>
                </a:rPr>
                <a:t> </a:t>
              </a:r>
            </a:p>
            <a:p>
              <a:pPr algn="ctr" eaLnBrk="1" hangingPunct="1">
                <a:lnSpc>
                  <a:spcPct val="80000"/>
                </a:lnSpc>
                <a:buFont typeface="Wingdings" panose="05000000000000000000" pitchFamily="2" charset="2"/>
                <a:buNone/>
              </a:pPr>
              <a:r>
                <a:rPr lang="tr-TR" altLang="tr-TR" sz="1800">
                  <a:solidFill>
                    <a:srgbClr val="000000"/>
                  </a:solidFill>
                </a:rPr>
                <a:t>IFRC </a:t>
              </a:r>
              <a:r>
                <a:rPr lang="en-US" altLang="tr-TR" sz="1800">
                  <a:solidFill>
                    <a:srgbClr val="000000"/>
                  </a:solidFill>
                </a:rPr>
                <a:t>Representative</a:t>
              </a:r>
              <a:endParaRPr lang="en-US" altLang="tr-TR" sz="2000"/>
            </a:p>
          </p:txBody>
        </p:sp>
        <p:sp>
          <p:nvSpPr>
            <p:cNvPr id="20" name="Rectangle 19"/>
            <p:cNvSpPr>
              <a:spLocks noChangeArrowheads="1"/>
            </p:cNvSpPr>
            <p:nvPr/>
          </p:nvSpPr>
          <p:spPr bwMode="auto">
            <a:xfrm>
              <a:off x="7127" y="9648"/>
              <a:ext cx="1540" cy="1004"/>
            </a:xfrm>
            <a:prstGeom prst="rect">
              <a:avLst/>
            </a:prstGeom>
            <a:solidFill>
              <a:srgbClr val="99CCFF"/>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lIns="51206" tIns="25603" rIns="51206" bIns="25603" anchor="ct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3pPr>
              <a:lvl4pPr marL="16002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4pPr>
              <a:lvl5pPr marL="20574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ltLang="tr-TR" sz="1600" dirty="0">
                  <a:solidFill>
                    <a:srgbClr val="000000"/>
                  </a:solidFill>
                </a:rPr>
                <a:t>International</a:t>
              </a:r>
            </a:p>
            <a:p>
              <a:pPr algn="ctr" eaLnBrk="1" hangingPunct="1">
                <a:buFont typeface="Wingdings" panose="05000000000000000000" pitchFamily="2" charset="2"/>
                <a:buNone/>
              </a:pPr>
              <a:r>
                <a:rPr lang="en-US" altLang="tr-TR" sz="1600" dirty="0">
                  <a:solidFill>
                    <a:srgbClr val="000000"/>
                  </a:solidFill>
                </a:rPr>
                <a:t>USAR</a:t>
              </a:r>
            </a:p>
            <a:p>
              <a:pPr algn="ctr" eaLnBrk="1" hangingPunct="1">
                <a:buFont typeface="Wingdings" panose="05000000000000000000" pitchFamily="2" charset="2"/>
                <a:buNone/>
              </a:pPr>
              <a:r>
                <a:rPr lang="en-US" altLang="tr-TR" sz="1600" dirty="0">
                  <a:solidFill>
                    <a:srgbClr val="000000"/>
                  </a:solidFill>
                </a:rPr>
                <a:t>Team Leaders</a:t>
              </a:r>
              <a:endParaRPr lang="en-US" altLang="tr-TR" sz="1800" dirty="0"/>
            </a:p>
          </p:txBody>
        </p:sp>
        <p:sp>
          <p:nvSpPr>
            <p:cNvPr id="21" name="Line 20"/>
            <p:cNvSpPr>
              <a:spLocks noChangeShapeType="1"/>
            </p:cNvSpPr>
            <p:nvPr/>
          </p:nvSpPr>
          <p:spPr bwMode="auto">
            <a:xfrm>
              <a:off x="4516" y="9379"/>
              <a:ext cx="0" cy="269"/>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p>
              <a:endParaRPr lang="tr-TR"/>
            </a:p>
          </p:txBody>
        </p:sp>
        <p:sp>
          <p:nvSpPr>
            <p:cNvPr id="22" name="Rectangle 21"/>
            <p:cNvSpPr>
              <a:spLocks noChangeArrowheads="1"/>
            </p:cNvSpPr>
            <p:nvPr/>
          </p:nvSpPr>
          <p:spPr bwMode="auto">
            <a:xfrm>
              <a:off x="2170" y="10920"/>
              <a:ext cx="1541" cy="536"/>
            </a:xfrm>
            <a:prstGeom prst="rect">
              <a:avLst/>
            </a:prstGeom>
            <a:solidFill>
              <a:srgbClr val="99FFCC"/>
            </a:solidFill>
            <a:ln w="12700">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lIns="51206" tIns="25603" rIns="51206" bIns="25603" anchor="ct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3pPr>
              <a:lvl4pPr marL="16002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4pPr>
              <a:lvl5pPr marL="2057400" indent="-2286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9pPr>
            </a:lstStyle>
            <a:p>
              <a:pPr algn="ctr" eaLnBrk="1" hangingPunct="1"/>
              <a:endParaRPr lang="tr-TR" altLang="tr-TR" sz="1000">
                <a:solidFill>
                  <a:srgbClr val="000000"/>
                </a:solidFill>
              </a:endParaRPr>
            </a:p>
            <a:p>
              <a:pPr algn="ctr" eaLnBrk="1" hangingPunct="1">
                <a:buFont typeface="Wingdings" panose="05000000000000000000" pitchFamily="2" charset="2"/>
                <a:buNone/>
              </a:pPr>
              <a:r>
                <a:rPr lang="en-US" altLang="tr-TR" sz="1600">
                  <a:solidFill>
                    <a:srgbClr val="000000"/>
                  </a:solidFill>
                </a:rPr>
                <a:t>Regional Office</a:t>
              </a:r>
            </a:p>
            <a:p>
              <a:pPr algn="ctr" eaLnBrk="1" hangingPunct="1"/>
              <a:endParaRPr lang="tr-TR" altLang="tr-TR" sz="1800"/>
            </a:p>
          </p:txBody>
        </p:sp>
        <p:sp>
          <p:nvSpPr>
            <p:cNvPr id="23" name="Line 22"/>
            <p:cNvSpPr>
              <a:spLocks noChangeShapeType="1"/>
            </p:cNvSpPr>
            <p:nvPr/>
          </p:nvSpPr>
          <p:spPr bwMode="auto">
            <a:xfrm>
              <a:off x="2907" y="10652"/>
              <a:ext cx="0" cy="268"/>
            </a:xfrm>
            <a:prstGeom prst="line">
              <a:avLst/>
            </a:prstGeom>
            <a:noFill/>
            <a:ln w="5715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p>
              <a:endParaRPr lang="tr-TR"/>
            </a:p>
          </p:txBody>
        </p:sp>
      </p:grpSp>
      <p:sp>
        <p:nvSpPr>
          <p:cNvPr id="24" name="Dikdörtgen 23"/>
          <p:cNvSpPr/>
          <p:nvPr/>
        </p:nvSpPr>
        <p:spPr>
          <a:xfrm>
            <a:off x="1959675" y="6443438"/>
            <a:ext cx="8602341" cy="25761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INSARAG </a:t>
            </a:r>
            <a:r>
              <a:rPr lang="tr-TR" dirty="0" err="1" smtClean="0"/>
              <a:t>Guidlenes</a:t>
            </a:r>
            <a:r>
              <a:rPr lang="tr-TR" dirty="0"/>
              <a:t> </a:t>
            </a:r>
            <a:r>
              <a:rPr lang="tr-TR" dirty="0" err="1" smtClean="0"/>
              <a:t>and</a:t>
            </a:r>
            <a:r>
              <a:rPr lang="tr-TR" dirty="0"/>
              <a:t> </a:t>
            </a:r>
            <a:r>
              <a:rPr lang="tr-TR" dirty="0" err="1"/>
              <a:t>M</a:t>
            </a:r>
            <a:r>
              <a:rPr lang="tr-TR" dirty="0" err="1" smtClean="0"/>
              <a:t>ethodology</a:t>
            </a:r>
            <a:endParaRPr lang="tr-TR" dirty="0"/>
          </a:p>
        </p:txBody>
      </p:sp>
    </p:spTree>
    <p:extLst>
      <p:ext uri="{BB962C8B-B14F-4D97-AF65-F5344CB8AC3E}">
        <p14:creationId xmlns:p14="http://schemas.microsoft.com/office/powerpoint/2010/main" val="2342411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4231" y="982639"/>
            <a:ext cx="8158142" cy="5404513"/>
          </a:xfrm>
        </p:spPr>
      </p:pic>
    </p:spTree>
    <p:extLst>
      <p:ext uri="{BB962C8B-B14F-4D97-AF65-F5344CB8AC3E}">
        <p14:creationId xmlns:p14="http://schemas.microsoft.com/office/powerpoint/2010/main" val="3228462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OCHA-INSARA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863</TotalTime>
  <Words>792</Words>
  <Application>Microsoft Office PowerPoint</Application>
  <PresentationFormat>Geniş ekran</PresentationFormat>
  <Paragraphs>96</Paragraphs>
  <Slides>19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Arial</vt:lpstr>
      <vt:lpstr>Calibri</vt:lpstr>
      <vt:lpstr>Times</vt:lpstr>
      <vt:lpstr>Verdana</vt:lpstr>
      <vt:lpstr>Wingdings</vt:lpstr>
      <vt:lpstr>Standarddesign</vt:lpstr>
      <vt:lpstr>Afetlerde Uluslararası Müdahale Organizasyonu Olarak INSARAG  (International Search And Rescue Advisory Group)</vt:lpstr>
      <vt:lpstr>Amaç</vt:lpstr>
      <vt:lpstr>Araştırma Yöntemi</vt:lpstr>
      <vt:lpstr>INSARAG TARİHÇESİ</vt:lpstr>
      <vt:lpstr>PowerPoint Sunusu</vt:lpstr>
      <vt:lpstr>Uluslararası Düzenlemeler</vt:lpstr>
      <vt:lpstr>HEDEF</vt:lpstr>
      <vt:lpstr>INSARAG ÖRGÜTLENMESİ</vt:lpstr>
      <vt:lpstr>PowerPoint Sunusu</vt:lpstr>
      <vt:lpstr>INSARAG Afrika / Avrupa / Orta Doğu Bölgesi, Amerika Bölgesi ve Asya / Pasifik Bölgesi olmak üzere üç bölgesel gruplar halinde düzenlenmiştir.  Bölgesel Gruplar kendi bölgedeki bütün ülkelerin katılımını teşvik eder. USAR ile ilgili konularda, bölgesel işbirliği ve kapasite geliştirme için yılda 1 kez toplantı yapar. </vt:lpstr>
      <vt:lpstr>INSARAG’in sekretaryası BM OCHA’nin Cenevre Merkez ofisindedir.  Bugün Türkiye dâhil 80’den fazla ülke ve kuruluş INSARAG üyesidir. Bu ülke ve kuruluşların uluslararası kentsel arama ve kurtarma çalışmalarına dâhil olmaları halinde INSARAG Kılavuzu’nda belirtilen yöntemleri kullanmaları gerekir. Bunların yanı sıra INSARAG bir sınıflandırma sistemine sahiptir. </vt:lpstr>
      <vt:lpstr>Arama Kurtarma (USAR) Ekiplerinin Kategorileri</vt:lpstr>
      <vt:lpstr>INSARAG SINIFLANDIRMASINDA KÜRESEL BOYUT</vt:lpstr>
      <vt:lpstr>PowerPoint Sunusu</vt:lpstr>
      <vt:lpstr>PowerPoint Sunusu</vt:lpstr>
      <vt:lpstr>PowerPoint Sunusu</vt:lpstr>
      <vt:lpstr>PowerPoint Sunusu</vt:lpstr>
      <vt:lpstr>PowerPoint Sunusu</vt:lpstr>
      <vt:lpstr>Yararlanılan Kaynaklar  UNDHA, Glossary (Internationally Agreed Glossary of Basic Terms Related to Disaster Management), Geneva, 1992.  Ömer Yavuz, Afetler Sonrası Yapılan Sosyal Yardımlar ve Hizmetler, İdeal Yayıncılık, İstanbul, 2014.  Hikmet YAVAŞ, Doğal Afetler Yönüyle Türkiye’de Belediyelerde Kriz Yönetimi, Orion Yayınevi, Ankara, 2005.  http://www.unocha.org/what-we-do/coordination-tools/undac/membership. (10.03.2016)  INSARAG Guidelines V3, Operational Field Guide.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Afetlerde Uluslararası Müdahale Organizasyonu Olarak INSARAG</dc:title>
  <dc:creator>çağla karakaş</dc:creator>
  <cp:lastModifiedBy>çağla karakaş</cp:lastModifiedBy>
  <cp:revision>47</cp:revision>
  <dcterms:created xsi:type="dcterms:W3CDTF">2016-05-10T12:27:40Z</dcterms:created>
  <dcterms:modified xsi:type="dcterms:W3CDTF">2016-05-13T22:53:23Z</dcterms:modified>
</cp:coreProperties>
</file>