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4643"/>
  </p:normalViewPr>
  <p:slideViewPr>
    <p:cSldViewPr snapToGrid="0" snapToObjects="1">
      <p:cViewPr varScale="1">
        <p:scale>
          <a:sx n="96" d="100"/>
          <a:sy n="96" d="100"/>
        </p:scale>
        <p:origin x="62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BD586C37-63DD-8A49-BC97-A3D613364135}" type="datetimeFigureOut">
              <a:rPr lang="tr-TR" smtClean="0"/>
              <a:t>5.05.2016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65BC76-6F86-6546-A5A6-F687AC85859C}" type="slidenum">
              <a:rPr lang="tr-TR" smtClean="0"/>
              <a:t>‹#›</a:t>
            </a:fld>
            <a:endParaRPr lang="tr-TR"/>
          </a:p>
        </p:txBody>
      </p:sp>
    </p:spTree>
    <p:extLst>
      <p:ext uri="{BB962C8B-B14F-4D97-AF65-F5344CB8AC3E}">
        <p14:creationId xmlns:p14="http://schemas.microsoft.com/office/powerpoint/2010/main" val="1215122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D586C37-63DD-8A49-BC97-A3D613364135}" type="datetimeFigureOut">
              <a:rPr lang="tr-TR" smtClean="0"/>
              <a:t>5.05.2016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65BC76-6F86-6546-A5A6-F687AC85859C}" type="slidenum">
              <a:rPr lang="tr-TR" smtClean="0"/>
              <a:t>‹#›</a:t>
            </a:fld>
            <a:endParaRPr lang="tr-TR"/>
          </a:p>
        </p:txBody>
      </p:sp>
    </p:spTree>
    <p:extLst>
      <p:ext uri="{BB962C8B-B14F-4D97-AF65-F5344CB8AC3E}">
        <p14:creationId xmlns:p14="http://schemas.microsoft.com/office/powerpoint/2010/main" val="1872166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D586C37-63DD-8A49-BC97-A3D613364135}" type="datetimeFigureOut">
              <a:rPr lang="tr-TR" smtClean="0"/>
              <a:t>5.05.2016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65BC76-6F86-6546-A5A6-F687AC85859C}" type="slidenum">
              <a:rPr lang="tr-TR" smtClean="0"/>
              <a:t>‹#›</a:t>
            </a:fld>
            <a:endParaRPr lang="tr-TR"/>
          </a:p>
        </p:txBody>
      </p:sp>
    </p:spTree>
    <p:extLst>
      <p:ext uri="{BB962C8B-B14F-4D97-AF65-F5344CB8AC3E}">
        <p14:creationId xmlns:p14="http://schemas.microsoft.com/office/powerpoint/2010/main" val="564591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D586C37-63DD-8A49-BC97-A3D613364135}" type="datetimeFigureOut">
              <a:rPr lang="tr-TR" smtClean="0"/>
              <a:t>5.05.2016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65BC76-6F86-6546-A5A6-F687AC85859C}" type="slidenum">
              <a:rPr lang="tr-TR" smtClean="0"/>
              <a:t>‹#›</a:t>
            </a:fld>
            <a:endParaRPr lang="tr-TR"/>
          </a:p>
        </p:txBody>
      </p:sp>
    </p:spTree>
    <p:extLst>
      <p:ext uri="{BB962C8B-B14F-4D97-AF65-F5344CB8AC3E}">
        <p14:creationId xmlns:p14="http://schemas.microsoft.com/office/powerpoint/2010/main" val="3479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Ana metin stillerini düzenlemek için tıklatın</a:t>
            </a:r>
          </a:p>
        </p:txBody>
      </p:sp>
      <p:sp>
        <p:nvSpPr>
          <p:cNvPr id="4" name="Veri Yer Tutucusu 3"/>
          <p:cNvSpPr>
            <a:spLocks noGrp="1"/>
          </p:cNvSpPr>
          <p:nvPr>
            <p:ph type="dt" sz="half" idx="10"/>
          </p:nvPr>
        </p:nvSpPr>
        <p:spPr/>
        <p:txBody>
          <a:bodyPr/>
          <a:lstStyle/>
          <a:p>
            <a:fld id="{BD586C37-63DD-8A49-BC97-A3D613364135}" type="datetimeFigureOut">
              <a:rPr lang="tr-TR" smtClean="0"/>
              <a:t>5.05.2016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65BC76-6F86-6546-A5A6-F687AC85859C}" type="slidenum">
              <a:rPr lang="tr-TR" smtClean="0"/>
              <a:t>‹#›</a:t>
            </a:fld>
            <a:endParaRPr lang="tr-TR"/>
          </a:p>
        </p:txBody>
      </p:sp>
    </p:spTree>
    <p:extLst>
      <p:ext uri="{BB962C8B-B14F-4D97-AF65-F5344CB8AC3E}">
        <p14:creationId xmlns:p14="http://schemas.microsoft.com/office/powerpoint/2010/main" val="839422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D586C37-63DD-8A49-BC97-A3D613364135}" type="datetimeFigureOut">
              <a:rPr lang="tr-TR" smtClean="0"/>
              <a:t>5.05.2016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265BC76-6F86-6546-A5A6-F687AC85859C}" type="slidenum">
              <a:rPr lang="tr-TR" smtClean="0"/>
              <a:t>‹#›</a:t>
            </a:fld>
            <a:endParaRPr lang="tr-TR"/>
          </a:p>
        </p:txBody>
      </p:sp>
    </p:spTree>
    <p:extLst>
      <p:ext uri="{BB962C8B-B14F-4D97-AF65-F5344CB8AC3E}">
        <p14:creationId xmlns:p14="http://schemas.microsoft.com/office/powerpoint/2010/main" val="1354065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D586C37-63DD-8A49-BC97-A3D613364135}" type="datetimeFigureOut">
              <a:rPr lang="tr-TR" smtClean="0"/>
              <a:t>5.05.2016</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265BC76-6F86-6546-A5A6-F687AC85859C}" type="slidenum">
              <a:rPr lang="tr-TR" smtClean="0"/>
              <a:t>‹#›</a:t>
            </a:fld>
            <a:endParaRPr lang="tr-TR"/>
          </a:p>
        </p:txBody>
      </p:sp>
    </p:spTree>
    <p:extLst>
      <p:ext uri="{BB962C8B-B14F-4D97-AF65-F5344CB8AC3E}">
        <p14:creationId xmlns:p14="http://schemas.microsoft.com/office/powerpoint/2010/main" val="89018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D586C37-63DD-8A49-BC97-A3D613364135}" type="datetimeFigureOut">
              <a:rPr lang="tr-TR" smtClean="0"/>
              <a:t>5.05.2016</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265BC76-6F86-6546-A5A6-F687AC85859C}" type="slidenum">
              <a:rPr lang="tr-TR" smtClean="0"/>
              <a:t>‹#›</a:t>
            </a:fld>
            <a:endParaRPr lang="tr-TR"/>
          </a:p>
        </p:txBody>
      </p:sp>
    </p:spTree>
    <p:extLst>
      <p:ext uri="{BB962C8B-B14F-4D97-AF65-F5344CB8AC3E}">
        <p14:creationId xmlns:p14="http://schemas.microsoft.com/office/powerpoint/2010/main" val="1893906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D586C37-63DD-8A49-BC97-A3D613364135}" type="datetimeFigureOut">
              <a:rPr lang="tr-TR" smtClean="0"/>
              <a:t>5.05.2016</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265BC76-6F86-6546-A5A6-F687AC85859C}" type="slidenum">
              <a:rPr lang="tr-TR" smtClean="0"/>
              <a:t>‹#›</a:t>
            </a:fld>
            <a:endParaRPr lang="tr-TR"/>
          </a:p>
        </p:txBody>
      </p:sp>
    </p:spTree>
    <p:extLst>
      <p:ext uri="{BB962C8B-B14F-4D97-AF65-F5344CB8AC3E}">
        <p14:creationId xmlns:p14="http://schemas.microsoft.com/office/powerpoint/2010/main" val="879744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tıklatın</a:t>
            </a:r>
          </a:p>
        </p:txBody>
      </p:sp>
      <p:sp>
        <p:nvSpPr>
          <p:cNvPr id="5" name="Veri Yer Tutucusu 4"/>
          <p:cNvSpPr>
            <a:spLocks noGrp="1"/>
          </p:cNvSpPr>
          <p:nvPr>
            <p:ph type="dt" sz="half" idx="10"/>
          </p:nvPr>
        </p:nvSpPr>
        <p:spPr/>
        <p:txBody>
          <a:bodyPr/>
          <a:lstStyle/>
          <a:p>
            <a:fld id="{BD586C37-63DD-8A49-BC97-A3D613364135}" type="datetimeFigureOut">
              <a:rPr lang="tr-TR" smtClean="0"/>
              <a:t>5.05.2016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265BC76-6F86-6546-A5A6-F687AC85859C}" type="slidenum">
              <a:rPr lang="tr-TR" smtClean="0"/>
              <a:t>‹#›</a:t>
            </a:fld>
            <a:endParaRPr lang="tr-TR"/>
          </a:p>
        </p:txBody>
      </p:sp>
    </p:spTree>
    <p:extLst>
      <p:ext uri="{BB962C8B-B14F-4D97-AF65-F5344CB8AC3E}">
        <p14:creationId xmlns:p14="http://schemas.microsoft.com/office/powerpoint/2010/main" val="444649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tıklatın</a:t>
            </a:r>
          </a:p>
        </p:txBody>
      </p:sp>
      <p:sp>
        <p:nvSpPr>
          <p:cNvPr id="5" name="Veri Yer Tutucusu 4"/>
          <p:cNvSpPr>
            <a:spLocks noGrp="1"/>
          </p:cNvSpPr>
          <p:nvPr>
            <p:ph type="dt" sz="half" idx="10"/>
          </p:nvPr>
        </p:nvSpPr>
        <p:spPr/>
        <p:txBody>
          <a:bodyPr/>
          <a:lstStyle/>
          <a:p>
            <a:fld id="{BD586C37-63DD-8A49-BC97-A3D613364135}" type="datetimeFigureOut">
              <a:rPr lang="tr-TR" smtClean="0"/>
              <a:t>5.05.2016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265BC76-6F86-6546-A5A6-F687AC85859C}" type="slidenum">
              <a:rPr lang="tr-TR" smtClean="0"/>
              <a:t>‹#›</a:t>
            </a:fld>
            <a:endParaRPr lang="tr-TR"/>
          </a:p>
        </p:txBody>
      </p:sp>
    </p:spTree>
    <p:extLst>
      <p:ext uri="{BB962C8B-B14F-4D97-AF65-F5344CB8AC3E}">
        <p14:creationId xmlns:p14="http://schemas.microsoft.com/office/powerpoint/2010/main" val="213468994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586C37-63DD-8A49-BC97-A3D613364135}" type="datetimeFigureOut">
              <a:rPr lang="tr-TR" smtClean="0"/>
              <a:t>5.05.2016</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65BC76-6F86-6546-A5A6-F687AC85859C}" type="slidenum">
              <a:rPr lang="tr-TR" smtClean="0"/>
              <a:t>‹#›</a:t>
            </a:fld>
            <a:endParaRPr lang="tr-TR"/>
          </a:p>
        </p:txBody>
      </p:sp>
    </p:spTree>
    <p:extLst>
      <p:ext uri="{BB962C8B-B14F-4D97-AF65-F5344CB8AC3E}">
        <p14:creationId xmlns:p14="http://schemas.microsoft.com/office/powerpoint/2010/main" val="1381555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tr-TR" b="1">
                <a:solidFill>
                  <a:srgbClr val="FF0000"/>
                </a:solidFill>
                <a:latin typeface="Times New Roman" charset="-94"/>
                <a:ea typeface="Times New Roman" charset="-94"/>
                <a:cs typeface="Times New Roman" charset="-94"/>
              </a:rPr>
              <a:t>ANKARA’DAKİ HASTANELERİN AFETE </a:t>
            </a:r>
            <a:r>
              <a:rPr lang="tr-TR" b="1">
                <a:solidFill>
                  <a:srgbClr val="FF0000"/>
                </a:solidFill>
                <a:latin typeface="Times New Roman" charset="-94"/>
                <a:ea typeface="Times New Roman" charset="-94"/>
                <a:cs typeface="Times New Roman" charset="-94"/>
              </a:rPr>
              <a:t>HAZIRLIK </a:t>
            </a:r>
            <a:r>
              <a:rPr lang="tr-TR" b="1" smtClean="0">
                <a:solidFill>
                  <a:srgbClr val="FF0000"/>
                </a:solidFill>
                <a:latin typeface="Times New Roman" charset="-94"/>
                <a:ea typeface="Times New Roman" charset="-94"/>
                <a:cs typeface="Times New Roman" charset="-94"/>
              </a:rPr>
              <a:t>DURUMLARI</a:t>
            </a:r>
            <a:endParaRPr lang="tr-TR">
              <a:solidFill>
                <a:srgbClr val="FF0000"/>
              </a:solidFill>
              <a:latin typeface="Times New Roman" charset="-94"/>
              <a:ea typeface="Times New Roman" charset="-94"/>
              <a:cs typeface="Times New Roman" charset="-94"/>
            </a:endParaRPr>
          </a:p>
        </p:txBody>
      </p:sp>
      <p:sp>
        <p:nvSpPr>
          <p:cNvPr id="3" name="Alt Konu Başlığı 2"/>
          <p:cNvSpPr>
            <a:spLocks noGrp="1"/>
          </p:cNvSpPr>
          <p:nvPr>
            <p:ph type="subTitle" idx="1"/>
          </p:nvPr>
        </p:nvSpPr>
        <p:spPr>
          <a:xfrm>
            <a:off x="6480313" y="5120862"/>
            <a:ext cx="5711687" cy="1655762"/>
          </a:xfrm>
        </p:spPr>
        <p:txBody>
          <a:bodyPr/>
          <a:lstStyle/>
          <a:p>
            <a:r>
              <a:rPr lang="tr-TR" b="1" dirty="0" smtClean="0">
                <a:solidFill>
                  <a:srgbClr val="00B0F0"/>
                </a:solidFill>
              </a:rPr>
              <a:t>Dr. Muhittin DEMİRKASIMOĞLU</a:t>
            </a:r>
          </a:p>
          <a:p>
            <a:r>
              <a:rPr lang="tr-TR" b="1" dirty="0" smtClean="0">
                <a:solidFill>
                  <a:srgbClr val="00B0F0"/>
                </a:solidFill>
              </a:rPr>
              <a:t>Ankara İl Sağlık Müdürlüğü</a:t>
            </a:r>
          </a:p>
          <a:p>
            <a:r>
              <a:rPr lang="tr-TR" b="1" dirty="0" smtClean="0">
                <a:solidFill>
                  <a:srgbClr val="00B0F0"/>
                </a:solidFill>
              </a:rPr>
              <a:t>112 İl Ambulans Servisi Başhekimliği</a:t>
            </a:r>
            <a:endParaRPr lang="tr-TR" b="1" dirty="0">
              <a:solidFill>
                <a:srgbClr val="00B0F0"/>
              </a:solidFill>
            </a:endParaRPr>
          </a:p>
        </p:txBody>
      </p:sp>
    </p:spTree>
    <p:extLst>
      <p:ext uri="{BB962C8B-B14F-4D97-AF65-F5344CB8AC3E}">
        <p14:creationId xmlns:p14="http://schemas.microsoft.com/office/powerpoint/2010/main" val="2140664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53109" y="0"/>
            <a:ext cx="10515600" cy="1325563"/>
          </a:xfrm>
        </p:spPr>
        <p:txBody>
          <a:bodyPr>
            <a:normAutofit/>
          </a:bodyPr>
          <a:lstStyle/>
          <a:p>
            <a:pPr algn="ctr"/>
            <a:r>
              <a:rPr lang="tr-TR" sz="6600" b="1" smtClean="0">
                <a:solidFill>
                  <a:srgbClr val="FF0000"/>
                </a:solidFill>
                <a:latin typeface="Times New Roman" charset="-94"/>
                <a:ea typeface="Times New Roman" charset="-94"/>
                <a:cs typeface="Times New Roman" charset="-94"/>
              </a:rPr>
              <a:t>SONUÇ</a:t>
            </a:r>
            <a:endParaRPr lang="tr-TR" sz="6600" b="1">
              <a:solidFill>
                <a:srgbClr val="FF0000"/>
              </a:solidFill>
              <a:latin typeface="Times New Roman" charset="-94"/>
              <a:ea typeface="Times New Roman" charset="-94"/>
              <a:cs typeface="Times New Roman" charset="-94"/>
            </a:endParaRPr>
          </a:p>
        </p:txBody>
      </p:sp>
      <p:sp>
        <p:nvSpPr>
          <p:cNvPr id="3" name="İçerik Yer Tutucusu 2"/>
          <p:cNvSpPr>
            <a:spLocks noGrp="1"/>
          </p:cNvSpPr>
          <p:nvPr>
            <p:ph idx="1"/>
          </p:nvPr>
        </p:nvSpPr>
        <p:spPr>
          <a:xfrm>
            <a:off x="294861" y="1060174"/>
            <a:ext cx="11632096" cy="5671930"/>
          </a:xfrm>
        </p:spPr>
        <p:txBody>
          <a:bodyPr>
            <a:normAutofit fontScale="92500"/>
          </a:bodyPr>
          <a:lstStyle/>
          <a:p>
            <a:r>
              <a:rPr lang="tr-TR" dirty="0"/>
              <a:t>Ankara’daki hastanelerin de istenen düzeyde afete hazır olmadığı gözlemlenmiştir. Hastaneler HAP onayı alma sürecinde en ciddi zorluğu risk analizi, personel görevlendirilmesi ve YOTA konusunda çekmişlerdir. </a:t>
            </a:r>
            <a:endParaRPr lang="tr-TR" dirty="0" smtClean="0"/>
          </a:p>
          <a:p>
            <a:r>
              <a:rPr lang="tr-TR" dirty="0"/>
              <a:t>H</a:t>
            </a:r>
            <a:r>
              <a:rPr lang="tr-TR" dirty="0" smtClean="0"/>
              <a:t>astanelerin </a:t>
            </a:r>
            <a:r>
              <a:rPr lang="tr-TR" dirty="0"/>
              <a:t>ancak yaklaşık %60’ı HAP onayı alabilmiştir. Asıl ilginç olanı, eğitimlere eğitimci vermelerine rağmen üniversitelerin HAP yapma, onaylanma ve tatbikat yapma konusunda en geride kalan grup olduğu şaşırtıcıdır. </a:t>
            </a:r>
            <a:endParaRPr lang="tr-TR" dirty="0" smtClean="0"/>
          </a:p>
          <a:p>
            <a:r>
              <a:rPr lang="tr-TR" dirty="0"/>
              <a:t>Hastanelerin büyük ya da küçük olması HAP onayı alınmasını etkilememektedir. özel veya devlet hastanesi olması da gruplar arasında anlamlı fark yaratmamaktadır. Üniversite hastanelerinde THAP hazırlama ekibi oluşturulmasında da sıkıntılar yaşanmıştır. Öğretim üyelerinin bu yönden öncü olması gerekirken, THAP hazırlama ekibine gereken desteğin verilmediği gözlemlenmektedir. Sağlık Müdürlüğü denetim ekiplerinin konuya hâkim olmaları gerektiği, çünkü başka illerden onay alan zincir hastanelerin Ankara İl Sağlık Müdürlüğü Afet Şube Müdürlüğünün onayından geçemediği öğrenilmiştir. </a:t>
            </a:r>
            <a:endParaRPr lang="tr-TR" dirty="0" smtClean="0"/>
          </a:p>
          <a:p>
            <a:endParaRPr lang="tr-TR" dirty="0"/>
          </a:p>
        </p:txBody>
      </p:sp>
    </p:spTree>
    <p:extLst>
      <p:ext uri="{BB962C8B-B14F-4D97-AF65-F5344CB8AC3E}">
        <p14:creationId xmlns:p14="http://schemas.microsoft.com/office/powerpoint/2010/main" val="2014262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0"/>
            <a:ext cx="10515600" cy="1325563"/>
          </a:xfrm>
        </p:spPr>
        <p:txBody>
          <a:bodyPr>
            <a:normAutofit/>
          </a:bodyPr>
          <a:lstStyle/>
          <a:p>
            <a:pPr algn="ctr"/>
            <a:r>
              <a:rPr lang="tr-TR" sz="5400" b="1" smtClean="0">
                <a:solidFill>
                  <a:srgbClr val="FF0000"/>
                </a:solidFill>
                <a:latin typeface="Times New Roman" charset="-94"/>
                <a:ea typeface="Times New Roman" charset="-94"/>
                <a:cs typeface="Times New Roman" charset="-94"/>
              </a:rPr>
              <a:t>AFET</a:t>
            </a:r>
            <a:endParaRPr lang="tr-TR" sz="5400" b="1">
              <a:solidFill>
                <a:srgbClr val="FF0000"/>
              </a:solidFill>
              <a:latin typeface="Times New Roman" charset="-94"/>
              <a:ea typeface="Times New Roman" charset="-94"/>
              <a:cs typeface="Times New Roman" charset="-94"/>
            </a:endParaRPr>
          </a:p>
        </p:txBody>
      </p:sp>
      <p:sp>
        <p:nvSpPr>
          <p:cNvPr id="3" name="İçerik Yer Tutucusu 2"/>
          <p:cNvSpPr>
            <a:spLocks noGrp="1"/>
          </p:cNvSpPr>
          <p:nvPr>
            <p:ph idx="1"/>
          </p:nvPr>
        </p:nvSpPr>
        <p:spPr>
          <a:xfrm>
            <a:off x="278296" y="1325563"/>
            <a:ext cx="11635408" cy="5313776"/>
          </a:xfrm>
        </p:spPr>
        <p:txBody>
          <a:bodyPr/>
          <a:lstStyle/>
          <a:p>
            <a:r>
              <a:rPr lang="tr-TR" dirty="0" smtClean="0"/>
              <a:t>Toplumun </a:t>
            </a:r>
            <a:r>
              <a:rPr lang="tr-TR" dirty="0"/>
              <a:t>tamamı veya belli kesimleri için fiziksel, ekonomik ve sosyal kayıplar doğuran, normal hayatı ve insan faaliyetlerini durduran veya kesintiye uğratan doğal, teknolojik veya insan kaynaklı </a:t>
            </a:r>
            <a:r>
              <a:rPr lang="tr-TR" dirty="0" smtClean="0"/>
              <a:t>olaylardır. </a:t>
            </a:r>
          </a:p>
          <a:p>
            <a:r>
              <a:rPr lang="tr-TR" dirty="0" smtClean="0"/>
              <a:t>Dünya </a:t>
            </a:r>
            <a:r>
              <a:rPr lang="tr-TR" dirty="0"/>
              <a:t>Sağlık Örgütü’ne göre afet (</a:t>
            </a:r>
            <a:r>
              <a:rPr lang="tr-TR" dirty="0" err="1"/>
              <a:t>disaster</a:t>
            </a:r>
            <a:r>
              <a:rPr lang="tr-TR" dirty="0"/>
              <a:t>); yaygın toplumsal, ekonomik ve çevresel kayıplara neden olan ve etkilenen toplumun kendi kaynaklarını kullanarak üstesinden gelebilme yeteneğini aşan, toplum faaliyetlerindeki ciddi bozulmadır. </a:t>
            </a:r>
            <a:endParaRPr lang="tr-TR" dirty="0" smtClean="0"/>
          </a:p>
          <a:p>
            <a:r>
              <a:rPr lang="tr-TR" dirty="0"/>
              <a:t>R</a:t>
            </a:r>
            <a:r>
              <a:rPr lang="tr-TR" dirty="0" smtClean="0"/>
              <a:t>isk </a:t>
            </a:r>
            <a:r>
              <a:rPr lang="tr-TR" dirty="0"/>
              <a:t>sürecinin bir fonksiyonudur. Tehlikelerin birleşmesinden, zarar görebilirlik şartlarından ve riskin potansiyel olumsuz sonuçlarının azaltılmasındaki yetersizlikten kaynaklanmaktadır</a:t>
            </a:r>
          </a:p>
        </p:txBody>
      </p:sp>
    </p:spTree>
    <p:extLst>
      <p:ext uri="{BB962C8B-B14F-4D97-AF65-F5344CB8AC3E}">
        <p14:creationId xmlns:p14="http://schemas.microsoft.com/office/powerpoint/2010/main" val="504755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0"/>
            <a:ext cx="10515600" cy="1325563"/>
          </a:xfrm>
        </p:spPr>
        <p:txBody>
          <a:bodyPr/>
          <a:lstStyle/>
          <a:p>
            <a:pPr algn="ctr"/>
            <a:r>
              <a:rPr lang="tr-TR" b="1" dirty="0" smtClean="0">
                <a:solidFill>
                  <a:srgbClr val="FF0000"/>
                </a:solidFill>
                <a:latin typeface="Times New Roman" charset="-94"/>
                <a:ea typeface="Times New Roman" charset="-94"/>
                <a:cs typeface="Times New Roman" charset="-94"/>
              </a:rPr>
              <a:t>KRİTİK ALTYAPI</a:t>
            </a:r>
            <a:endParaRPr lang="tr-TR" b="1" dirty="0">
              <a:solidFill>
                <a:srgbClr val="FF0000"/>
              </a:solidFill>
              <a:latin typeface="Times New Roman" charset="-94"/>
              <a:ea typeface="Times New Roman" charset="-94"/>
              <a:cs typeface="Times New Roman" charset="-94"/>
            </a:endParaRPr>
          </a:p>
        </p:txBody>
      </p:sp>
      <p:sp>
        <p:nvSpPr>
          <p:cNvPr id="3" name="İçerik Yer Tutucusu 2"/>
          <p:cNvSpPr>
            <a:spLocks noGrp="1"/>
          </p:cNvSpPr>
          <p:nvPr>
            <p:ph idx="1"/>
          </p:nvPr>
        </p:nvSpPr>
        <p:spPr>
          <a:xfrm>
            <a:off x="202096" y="950981"/>
            <a:ext cx="11870634" cy="5728116"/>
          </a:xfrm>
        </p:spPr>
        <p:txBody>
          <a:bodyPr>
            <a:normAutofit lnSpcReduction="10000"/>
          </a:bodyPr>
          <a:lstStyle/>
          <a:p>
            <a:r>
              <a:rPr lang="tr-TR" dirty="0" smtClean="0"/>
              <a:t>Son dönemde en önemli risklerden söz ederken kritik altyapı kavramı kullanılmaya başlanmıştır.</a:t>
            </a:r>
          </a:p>
          <a:p>
            <a:r>
              <a:rPr lang="tr-TR" dirty="0" smtClean="0"/>
              <a:t>Sağlık sektöründe kritik altyapılar hastaneler ve 112 Acil sistemidir.</a:t>
            </a:r>
          </a:p>
          <a:p>
            <a:r>
              <a:rPr lang="tr-TR" dirty="0" smtClean="0"/>
              <a:t>Hastaneler hizmetin 7/24 saat kesintisiz olması, kırılgan olması, enerjiler açısından dışarıya bağlı olma potansiyeli, siber güvenlikte sorunlar sebebiyle dünya afet ve </a:t>
            </a:r>
            <a:r>
              <a:rPr lang="tr-TR" dirty="0" err="1" smtClean="0"/>
              <a:t>hybrit</a:t>
            </a:r>
            <a:r>
              <a:rPr lang="tr-TR" dirty="0" smtClean="0"/>
              <a:t> savaş </a:t>
            </a:r>
            <a:r>
              <a:rPr lang="tr-TR" dirty="0" err="1" smtClean="0"/>
              <a:t>katogorisinde</a:t>
            </a:r>
            <a:r>
              <a:rPr lang="tr-TR" dirty="0" smtClean="0"/>
              <a:t> kritik altyapı olarak değerlendirilmektedir.</a:t>
            </a:r>
          </a:p>
          <a:p>
            <a:r>
              <a:rPr lang="tr-TR" dirty="0" smtClean="0"/>
              <a:t>112 Acil sistemi de 7/24 saat kesintisiz hi</a:t>
            </a:r>
            <a:r>
              <a:rPr lang="tr-TR" dirty="0"/>
              <a:t>z</a:t>
            </a:r>
            <a:r>
              <a:rPr lang="tr-TR" dirty="0" smtClean="0"/>
              <a:t>met verme kendi dışındaki etkenler dolayısıyla kritik altyapı unsurlarından birisi olarak değerlendirilmektedir. </a:t>
            </a:r>
          </a:p>
          <a:p>
            <a:r>
              <a:rPr lang="tr-TR" dirty="0"/>
              <a:t>Hastanelerin afetlerde öncelikle üç boyutta koruma sağlamaları gerekmektedir: hayatı koruma, yatırımı koruma, hastane fonksiyonlarını ve işlevselliğini korumaktır. Buna ek olarak hastanelerin büyük afet meydana gelmesi durumunda acil tıbbi müdahale yapabilme kapasitesine sahip olması gerekmektedir.</a:t>
            </a:r>
          </a:p>
        </p:txBody>
      </p:sp>
    </p:spTree>
    <p:extLst>
      <p:ext uri="{BB962C8B-B14F-4D97-AF65-F5344CB8AC3E}">
        <p14:creationId xmlns:p14="http://schemas.microsoft.com/office/powerpoint/2010/main" val="1163542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0"/>
            <a:ext cx="10515600" cy="1325563"/>
          </a:xfrm>
        </p:spPr>
        <p:txBody>
          <a:bodyPr>
            <a:normAutofit/>
          </a:bodyPr>
          <a:lstStyle/>
          <a:p>
            <a:pPr algn="ctr"/>
            <a:r>
              <a:rPr lang="tr-TR" sz="4800" b="1" smtClean="0">
                <a:solidFill>
                  <a:srgbClr val="FF0000"/>
                </a:solidFill>
                <a:latin typeface="Times New Roman" charset="-94"/>
                <a:ea typeface="Times New Roman" charset="-94"/>
                <a:cs typeface="Times New Roman" charset="-94"/>
              </a:rPr>
              <a:t>DÜNYA’DA HAP</a:t>
            </a:r>
            <a:endParaRPr lang="tr-TR" sz="4800" b="1">
              <a:solidFill>
                <a:srgbClr val="FF0000"/>
              </a:solidFill>
              <a:latin typeface="Times New Roman" charset="-94"/>
              <a:ea typeface="Times New Roman" charset="-94"/>
              <a:cs typeface="Times New Roman" charset="-94"/>
            </a:endParaRPr>
          </a:p>
        </p:txBody>
      </p:sp>
      <p:sp>
        <p:nvSpPr>
          <p:cNvPr id="3" name="İçerik Yer Tutucusu 2"/>
          <p:cNvSpPr>
            <a:spLocks noGrp="1"/>
          </p:cNvSpPr>
          <p:nvPr>
            <p:ph idx="1"/>
          </p:nvPr>
        </p:nvSpPr>
        <p:spPr>
          <a:xfrm>
            <a:off x="188843" y="1216025"/>
            <a:ext cx="11804373" cy="5264288"/>
          </a:xfrm>
        </p:spPr>
        <p:txBody>
          <a:bodyPr>
            <a:normAutofit/>
          </a:bodyPr>
          <a:lstStyle/>
          <a:p>
            <a:pPr marL="0" lvl="0" indent="0">
              <a:lnSpc>
                <a:spcPct val="100000"/>
              </a:lnSpc>
              <a:spcBef>
                <a:spcPts val="0"/>
              </a:spcBef>
              <a:buNone/>
            </a:pPr>
            <a:r>
              <a:rPr lang="tr-TR" sz="3000" dirty="0"/>
              <a:t>Dünyada Hastane Afet Planı (HAP), 1960 yıllarda yapılması ihtiyacı hissedilmiştir. 1987 yılında hastaneler için olay komuta sistemi içinde olmasını sonlandırmıştır. Hastane Acil Olay Komuta Sistemi (HEICS) ABD'de hastaneler için önemli bir acil durum yönetim temeli olarak görev yapmışlardır. 1980’lerden bu yana HEICS ABD’de 6000’den fazla hastanede afetin değişik türlerine cevap ve hazırlık için önemli temel görev </a:t>
            </a:r>
            <a:r>
              <a:rPr lang="tr-TR" sz="3000" dirty="0" smtClean="0"/>
              <a:t>üstlenmiştir. </a:t>
            </a:r>
            <a:r>
              <a:rPr lang="tr-TR" sz="3000" dirty="0" err="1"/>
              <a:t>Higgins</a:t>
            </a:r>
            <a:r>
              <a:rPr lang="tr-TR" sz="3000" dirty="0"/>
              <a:t> ve arkadaşları 2004 yılında yayınladıkları çalışmada </a:t>
            </a:r>
            <a:r>
              <a:rPr lang="tr-TR" sz="3000" dirty="0" err="1"/>
              <a:t>Amerika‟daki</a:t>
            </a:r>
            <a:r>
              <a:rPr lang="tr-TR" sz="3000" dirty="0"/>
              <a:t> hastanelerin %99‟unun afet planları, %95‟inin ise afet komitesi olduğunu </a:t>
            </a:r>
            <a:r>
              <a:rPr lang="tr-TR" sz="3000" dirty="0" smtClean="0"/>
              <a:t>belirtmişlerdir. </a:t>
            </a:r>
            <a:r>
              <a:rPr lang="tr-TR" sz="3000" dirty="0"/>
              <a:t>Benzer çalışmalar Hollanda’da da yapılmıştır. 1997 ve 2004 yılında aynı tür anketlerin yapıldığı 110 hastanedeki </a:t>
            </a:r>
            <a:r>
              <a:rPr lang="tr-TR" sz="3000" dirty="0" smtClean="0"/>
              <a:t>çalışmalar </a:t>
            </a:r>
            <a:r>
              <a:rPr lang="tr-TR" sz="3000" dirty="0"/>
              <a:t>sonucu başarı oranı %41’den %95’e </a:t>
            </a:r>
            <a:r>
              <a:rPr lang="tr-TR" sz="3000" dirty="0" smtClean="0"/>
              <a:t>çıkmıştır</a:t>
            </a:r>
            <a:r>
              <a:rPr lang="tr-TR" sz="3000" dirty="0"/>
              <a:t>.</a:t>
            </a:r>
          </a:p>
        </p:txBody>
      </p:sp>
    </p:spTree>
    <p:extLst>
      <p:ext uri="{BB962C8B-B14F-4D97-AF65-F5344CB8AC3E}">
        <p14:creationId xmlns:p14="http://schemas.microsoft.com/office/powerpoint/2010/main" val="297993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0"/>
            <a:ext cx="10515600" cy="1325563"/>
          </a:xfrm>
        </p:spPr>
        <p:txBody>
          <a:bodyPr>
            <a:normAutofit/>
          </a:bodyPr>
          <a:lstStyle/>
          <a:p>
            <a:pPr algn="ctr"/>
            <a:r>
              <a:rPr lang="tr-TR" sz="4800" b="1" smtClean="0">
                <a:solidFill>
                  <a:srgbClr val="FF0000"/>
                </a:solidFill>
                <a:latin typeface="Times New Roman" charset="-94"/>
                <a:ea typeface="Times New Roman" charset="-94"/>
                <a:cs typeface="Times New Roman" charset="-94"/>
              </a:rPr>
              <a:t>TÜRKİYE’DE HAP</a:t>
            </a:r>
            <a:endParaRPr lang="tr-TR" sz="4800" b="1">
              <a:solidFill>
                <a:srgbClr val="FF0000"/>
              </a:solidFill>
              <a:latin typeface="Times New Roman" charset="-94"/>
              <a:ea typeface="Times New Roman" charset="-94"/>
              <a:cs typeface="Times New Roman" charset="-94"/>
            </a:endParaRPr>
          </a:p>
        </p:txBody>
      </p:sp>
      <p:sp>
        <p:nvSpPr>
          <p:cNvPr id="3" name="İçerik Yer Tutucusu 2"/>
          <p:cNvSpPr>
            <a:spLocks noGrp="1"/>
          </p:cNvSpPr>
          <p:nvPr>
            <p:ph idx="1"/>
          </p:nvPr>
        </p:nvSpPr>
        <p:spPr>
          <a:xfrm>
            <a:off x="228600" y="1322044"/>
            <a:ext cx="11804374" cy="5383556"/>
          </a:xfrm>
        </p:spPr>
        <p:txBody>
          <a:bodyPr/>
          <a:lstStyle/>
          <a:p>
            <a:r>
              <a:rPr lang="tr-TR" dirty="0"/>
              <a:t>Türk Tabipler Birliği Ankara İl Sağlık Müdürlüğünden resmi olarak istediği bilgilere göre Ankara’da hastanelerin afetlere hazır olup olmadığı konusunda ciddi bir çalışma yapılması gerekliliğini ortaya koymuştur</a:t>
            </a:r>
            <a:r>
              <a:rPr lang="tr-TR" dirty="0" smtClean="0"/>
              <a:t>.</a:t>
            </a:r>
          </a:p>
          <a:p>
            <a:r>
              <a:rPr lang="tr-TR" dirty="0"/>
              <a:t>Türkiye genelinde ilk çalışma 2006 yılında yapılmış olup, planlar ve tatbikatlar denetlenmemiş sadece anketlere verilen cevaplar üzerinden değerlendirilmiştir. </a:t>
            </a:r>
            <a:endParaRPr lang="tr-TR" dirty="0" smtClean="0"/>
          </a:p>
          <a:p>
            <a:r>
              <a:rPr lang="tr-TR" dirty="0" smtClean="0"/>
              <a:t>2008 </a:t>
            </a:r>
            <a:r>
              <a:rPr lang="tr-TR" dirty="0"/>
              <a:t>yılında Ankara’da başlayıp ülke geneline yayılan HAP eğitim, yapım ve denetim sürecine girilmiştir. </a:t>
            </a:r>
            <a:endParaRPr lang="tr-TR" dirty="0" smtClean="0"/>
          </a:p>
          <a:p>
            <a:r>
              <a:rPr lang="tr-TR" dirty="0" smtClean="0"/>
              <a:t>Ankara’da </a:t>
            </a:r>
            <a:r>
              <a:rPr lang="tr-TR" dirty="0"/>
              <a:t>hastanelere öncelikle HAP eğitimleri verilmiş, planlar sağlık müdürlüğü tarafından kontrol edilip, tatbikatları değerlendirilmiştir.</a:t>
            </a:r>
          </a:p>
        </p:txBody>
      </p:sp>
    </p:spTree>
    <p:extLst>
      <p:ext uri="{BB962C8B-B14F-4D97-AF65-F5344CB8AC3E}">
        <p14:creationId xmlns:p14="http://schemas.microsoft.com/office/powerpoint/2010/main" val="1028715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1"/>
            <a:ext cx="10515600" cy="1192696"/>
          </a:xfrm>
        </p:spPr>
        <p:txBody>
          <a:bodyPr>
            <a:normAutofit/>
          </a:bodyPr>
          <a:lstStyle/>
          <a:p>
            <a:pPr algn="ctr"/>
            <a:r>
              <a:rPr lang="tr-TR" sz="4800" b="1" dirty="0" smtClean="0">
                <a:solidFill>
                  <a:srgbClr val="FF0000"/>
                </a:solidFill>
                <a:latin typeface="Times New Roman" charset="-94"/>
                <a:ea typeface="Times New Roman" charset="-94"/>
                <a:cs typeface="Times New Roman" charset="-94"/>
              </a:rPr>
              <a:t>TÜRKİYE’DE HAP</a:t>
            </a:r>
            <a:endParaRPr lang="tr-TR" sz="4800" b="1" dirty="0">
              <a:solidFill>
                <a:srgbClr val="FF0000"/>
              </a:solidFill>
              <a:latin typeface="Times New Roman" charset="-94"/>
              <a:ea typeface="Times New Roman" charset="-94"/>
              <a:cs typeface="Times New Roman" charset="-94"/>
            </a:endParaRPr>
          </a:p>
        </p:txBody>
      </p:sp>
      <p:sp>
        <p:nvSpPr>
          <p:cNvPr id="3" name="İçerik Yer Tutucusu 2"/>
          <p:cNvSpPr>
            <a:spLocks noGrp="1"/>
          </p:cNvSpPr>
          <p:nvPr>
            <p:ph idx="1"/>
          </p:nvPr>
        </p:nvSpPr>
        <p:spPr>
          <a:xfrm>
            <a:off x="188842" y="1192697"/>
            <a:ext cx="11830879" cy="5473146"/>
          </a:xfrm>
        </p:spPr>
        <p:txBody>
          <a:bodyPr/>
          <a:lstStyle/>
          <a:p>
            <a:r>
              <a:rPr lang="tr-TR" dirty="0"/>
              <a:t>Ankara ilindeki hastanelerin karşılaşma ihtimali yüksek olan risklere yönelik imkân ve yeteneklerinin kitlesel yaralanmalarla oluşabilecek acil, afet ve olağan dışı durumlara (ODD) yaptıkları tatbikat ve il sağlık müdürlüğünün planlar üzerinden verdiği “plan geçerliliği onayı” ile hazırlık durumları ortaya konmuş olacaktır.</a:t>
            </a:r>
            <a:endParaRPr lang="tr-TR" dirty="0" smtClean="0"/>
          </a:p>
          <a:p>
            <a:r>
              <a:rPr lang="tr-TR" dirty="0"/>
              <a:t>2014 yılındaki çalışma ile Ankara’daki hastanelerin afetlere hazırlık durumları değerlendirilmiştir. Bu değerlendirmeye O yıldaki 90 hastane binası (8 tanesi ağız diş sağlığı hastanesi ve merkezi) alınmıştır. 0-99 yatak arası küçük hastane, 100 yatak üzeri büyük hastane olarak değerlendirilmiştir. Bakanlık, askeri, özel ve üniversite hastaneleri değerlendirmeye alınmıştır. </a:t>
            </a:r>
          </a:p>
          <a:p>
            <a:endParaRPr lang="tr-TR" dirty="0"/>
          </a:p>
        </p:txBody>
      </p:sp>
    </p:spTree>
    <p:extLst>
      <p:ext uri="{BB962C8B-B14F-4D97-AF65-F5344CB8AC3E}">
        <p14:creationId xmlns:p14="http://schemas.microsoft.com/office/powerpoint/2010/main" val="1249897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1"/>
            <a:ext cx="10515600" cy="1033670"/>
          </a:xfrm>
        </p:spPr>
        <p:txBody>
          <a:bodyPr>
            <a:normAutofit/>
          </a:bodyPr>
          <a:lstStyle/>
          <a:p>
            <a:pPr algn="ctr"/>
            <a:r>
              <a:rPr lang="tr-TR" sz="5400" b="1" dirty="0" smtClean="0">
                <a:solidFill>
                  <a:srgbClr val="FF0000"/>
                </a:solidFill>
                <a:latin typeface="Times New Roman" charset="-94"/>
                <a:ea typeface="Times New Roman" charset="-94"/>
                <a:cs typeface="Times New Roman" charset="-94"/>
              </a:rPr>
              <a:t>BULGULAR</a:t>
            </a:r>
            <a:endParaRPr lang="tr-TR" sz="5400" b="1" dirty="0">
              <a:solidFill>
                <a:srgbClr val="FF0000"/>
              </a:solidFill>
              <a:latin typeface="Times New Roman" charset="-94"/>
              <a:ea typeface="Times New Roman" charset="-94"/>
              <a:cs typeface="Times New Roman" charset="-94"/>
            </a:endParaRPr>
          </a:p>
        </p:txBody>
      </p:sp>
      <p:sp>
        <p:nvSpPr>
          <p:cNvPr id="3" name="İçerik Yer Tutucusu 2"/>
          <p:cNvSpPr>
            <a:spLocks noGrp="1"/>
          </p:cNvSpPr>
          <p:nvPr>
            <p:ph idx="1"/>
          </p:nvPr>
        </p:nvSpPr>
        <p:spPr>
          <a:xfrm>
            <a:off x="281609" y="1163016"/>
            <a:ext cx="11685104" cy="5516080"/>
          </a:xfrm>
        </p:spPr>
        <p:txBody>
          <a:bodyPr/>
          <a:lstStyle/>
          <a:p>
            <a:r>
              <a:rPr lang="tr-TR" dirty="0"/>
              <a:t>2. Basamak hastanelerin risk analizi yapmayı, </a:t>
            </a:r>
            <a:r>
              <a:rPr lang="tr-TR" dirty="0" err="1"/>
              <a:t>triaj</a:t>
            </a:r>
            <a:r>
              <a:rPr lang="tr-TR" dirty="0"/>
              <a:t> kartı kullanımını, alarm kodları kullanımını ve Yapısal olmayan Tehlikeleri (YOTA)  % 60 oranında bildiği </a:t>
            </a:r>
            <a:r>
              <a:rPr lang="tr-TR" dirty="0" smtClean="0"/>
              <a:t>görülmüştür.</a:t>
            </a:r>
          </a:p>
          <a:p>
            <a:r>
              <a:rPr lang="tr-TR" dirty="0"/>
              <a:t>3. Basamak hastanelerin plan onaylanması %86 bulunmuştur. Özel hastanelerin YOTA çalışması, HAP onayı alması, şemanın oluşturulması, yedekleme sistemi, risk analizi yapması %30.4 düzeyinde kalmıştır. </a:t>
            </a:r>
            <a:endParaRPr lang="tr-TR" dirty="0" smtClean="0"/>
          </a:p>
          <a:p>
            <a:r>
              <a:rPr lang="tr-TR" dirty="0" smtClean="0"/>
              <a:t>Özel </a:t>
            </a:r>
            <a:r>
              <a:rPr lang="tr-TR" dirty="0"/>
              <a:t>dal hastanelerinin YOTA, risk analizi yapması, tahliye planlaması, alarm kodlarının kullanımı açısından %55,6 düzeyinde bulunmuştur. Üniversite hastanelerinde plan yapma, hazırlık, yedek yapılanma oranı, görev tanımlarının yapılması %45.5 bulunmuştur.</a:t>
            </a:r>
          </a:p>
        </p:txBody>
      </p:sp>
    </p:spTree>
    <p:extLst>
      <p:ext uri="{BB962C8B-B14F-4D97-AF65-F5344CB8AC3E}">
        <p14:creationId xmlns:p14="http://schemas.microsoft.com/office/powerpoint/2010/main" val="1537818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113334"/>
            <a:ext cx="10515600" cy="1013102"/>
          </a:xfrm>
        </p:spPr>
        <p:txBody>
          <a:bodyPr>
            <a:normAutofit/>
          </a:bodyPr>
          <a:lstStyle/>
          <a:p>
            <a:pPr algn="ctr"/>
            <a:r>
              <a:rPr lang="tr-TR" sz="5400" b="1" smtClean="0">
                <a:solidFill>
                  <a:srgbClr val="FF0000"/>
                </a:solidFill>
                <a:latin typeface="Times New Roman" charset="-94"/>
                <a:ea typeface="Times New Roman" charset="-94"/>
                <a:cs typeface="Times New Roman" charset="-94"/>
              </a:rPr>
              <a:t>BULGULAR</a:t>
            </a:r>
            <a:endParaRPr lang="tr-TR" sz="5400"/>
          </a:p>
        </p:txBody>
      </p:sp>
      <p:sp>
        <p:nvSpPr>
          <p:cNvPr id="3" name="İçerik Yer Tutucusu 2"/>
          <p:cNvSpPr>
            <a:spLocks noGrp="1"/>
          </p:cNvSpPr>
          <p:nvPr>
            <p:ph idx="1"/>
          </p:nvPr>
        </p:nvSpPr>
        <p:spPr>
          <a:xfrm>
            <a:off x="215347" y="1229276"/>
            <a:ext cx="11751365" cy="5357053"/>
          </a:xfrm>
        </p:spPr>
        <p:txBody>
          <a:bodyPr>
            <a:normAutofit lnSpcReduction="10000"/>
          </a:bodyPr>
          <a:lstStyle/>
          <a:p>
            <a:r>
              <a:rPr lang="tr-TR" dirty="0"/>
              <a:t>Ankara bulunan 90 hastane değerlendirmeye alındığında 52 tanesi ancak onay almış olup tüm hastaneler içinde %57,8’inin </a:t>
            </a:r>
            <a:r>
              <a:rPr lang="tr-TR" dirty="0" err="1"/>
              <a:t>HAP’larının</a:t>
            </a:r>
            <a:r>
              <a:rPr lang="tr-TR" dirty="0"/>
              <a:t> onaylandığı görülmektedir. Ortalama olarak % 57,8’nin risk analizi yaptığı bulunmuştur. Hastanelerin % 62,2 oranında atık planlaması yapıldığı bulunmuştur. Kapasite artırımı %63 olarak bulunmuştur. </a:t>
            </a:r>
            <a:endParaRPr lang="tr-TR" dirty="0" smtClean="0"/>
          </a:p>
          <a:p>
            <a:r>
              <a:rPr lang="tr-TR" dirty="0"/>
              <a:t>Hastanelerin 52 tanesi (%57,8) tatbikat yapmış olup, 38 tanesi (%42,2) tatbikat yapmamıştır.</a:t>
            </a:r>
            <a:r>
              <a:rPr lang="tr-TR" dirty="0" smtClean="0">
                <a:effectLst/>
              </a:rPr>
              <a:t> </a:t>
            </a:r>
          </a:p>
          <a:p>
            <a:r>
              <a:rPr lang="tr-TR" dirty="0"/>
              <a:t>Özel hastanelerde alarm kodu kullanma oranı %30 düzeyinde üçüncü basamak hastanelerde %86 düzeyinde bulunmuştur. </a:t>
            </a:r>
            <a:endParaRPr lang="tr-TR" dirty="0" smtClean="0"/>
          </a:p>
          <a:p>
            <a:r>
              <a:rPr lang="tr-TR" dirty="0" smtClean="0"/>
              <a:t>Alternatif </a:t>
            </a:r>
            <a:r>
              <a:rPr lang="tr-TR" dirty="0"/>
              <a:t>iletişim % 10-20 düzeyinde kalmıştır. </a:t>
            </a:r>
            <a:r>
              <a:rPr lang="tr-TR" dirty="0" err="1"/>
              <a:t>Kurumlararası</a:t>
            </a:r>
            <a:r>
              <a:rPr lang="tr-TR" dirty="0"/>
              <a:t> iletişim ve koordinasyon kurulması 2. Basamakta %35, 3. Basamakta %33, özel hastane grubunda % 18, özel dal ve üniversite grubunda % 50, ü, </a:t>
            </a:r>
            <a:r>
              <a:rPr lang="tr-TR" dirty="0" smtClean="0"/>
              <a:t>ağız </a:t>
            </a:r>
            <a:r>
              <a:rPr lang="tr-TR" dirty="0"/>
              <a:t>diş sağlığı hastane ve merkezlerinde 28,6 düzeyinde bulunmuştur.</a:t>
            </a:r>
            <a:r>
              <a:rPr lang="tr-TR" dirty="0" smtClean="0">
                <a:effectLst/>
              </a:rPr>
              <a:t> </a:t>
            </a:r>
            <a:endParaRPr lang="tr-TR" dirty="0"/>
          </a:p>
        </p:txBody>
      </p:sp>
    </p:spTree>
    <p:extLst>
      <p:ext uri="{BB962C8B-B14F-4D97-AF65-F5344CB8AC3E}">
        <p14:creationId xmlns:p14="http://schemas.microsoft.com/office/powerpoint/2010/main" val="45743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92427" y="1"/>
            <a:ext cx="10515600" cy="1073426"/>
          </a:xfrm>
        </p:spPr>
        <p:txBody>
          <a:bodyPr>
            <a:normAutofit/>
          </a:bodyPr>
          <a:lstStyle/>
          <a:p>
            <a:pPr algn="ctr"/>
            <a:r>
              <a:rPr lang="tr-TR" sz="4800" b="1" smtClean="0">
                <a:solidFill>
                  <a:srgbClr val="FF0000"/>
                </a:solidFill>
                <a:latin typeface="Times New Roman" charset="-94"/>
                <a:ea typeface="Times New Roman" charset="-94"/>
                <a:cs typeface="Times New Roman" charset="-94"/>
              </a:rPr>
              <a:t>BULGULAR</a:t>
            </a:r>
            <a:endParaRPr lang="tr-TR" sz="4800" b="1">
              <a:solidFill>
                <a:srgbClr val="FF0000"/>
              </a:solidFill>
              <a:latin typeface="Times New Roman" charset="-94"/>
              <a:ea typeface="Times New Roman" charset="-94"/>
              <a:cs typeface="Times New Roman" charset="-94"/>
            </a:endParaRPr>
          </a:p>
        </p:txBody>
      </p:sp>
      <p:sp>
        <p:nvSpPr>
          <p:cNvPr id="3" name="İçerik Yer Tutucusu 2"/>
          <p:cNvSpPr>
            <a:spLocks noGrp="1"/>
          </p:cNvSpPr>
          <p:nvPr>
            <p:ph idx="1"/>
          </p:nvPr>
        </p:nvSpPr>
        <p:spPr>
          <a:xfrm>
            <a:off x="241851" y="1510747"/>
            <a:ext cx="11724861" cy="5115339"/>
          </a:xfrm>
        </p:spPr>
        <p:txBody>
          <a:bodyPr/>
          <a:lstStyle/>
          <a:p>
            <a:r>
              <a:rPr lang="tr-TR" dirty="0"/>
              <a:t>Ankara’daki 90 hastaneden ancak 52 hastane yani tüm hastanelerin %57,8’i HAP onayı almıştır. İlk eğitimin üzerinden 5 yıl geçmesine rağmen hastanelerin 38 tanesi yani %42,2’si hala HAP onayı alamamıştır.</a:t>
            </a:r>
            <a:r>
              <a:rPr lang="tr-TR" dirty="0" smtClean="0">
                <a:effectLst/>
              </a:rPr>
              <a:t> </a:t>
            </a:r>
          </a:p>
          <a:p>
            <a:r>
              <a:rPr lang="tr-TR" dirty="0"/>
              <a:t>Onay alan hastanelerden ancak 30 tanesi yaptıkları tatbikatlarda başarılı bulunmuştur. Onay alan 4 hastanenin tatbikatta başarısız olması ise yöneticilerinin yeterli desteği vermemesinden, hastane personelinin </a:t>
            </a:r>
            <a:r>
              <a:rPr lang="tr-TR" dirty="0" err="1"/>
              <a:t>HAP’na</a:t>
            </a:r>
            <a:r>
              <a:rPr lang="tr-TR" dirty="0"/>
              <a:t> gerekli ciddiyeti göstermemesinden, önemsiz bulmasından kaynaklanmaktadır. Onay alamayan 12 hastane de HAP tatbikatlarında başarılı bulunmuştur. </a:t>
            </a:r>
            <a:endParaRPr lang="tr-TR" dirty="0" smtClean="0"/>
          </a:p>
          <a:p>
            <a:endParaRPr lang="tr-TR" dirty="0"/>
          </a:p>
        </p:txBody>
      </p:sp>
    </p:spTree>
    <p:extLst>
      <p:ext uri="{BB962C8B-B14F-4D97-AF65-F5344CB8AC3E}">
        <p14:creationId xmlns:p14="http://schemas.microsoft.com/office/powerpoint/2010/main" val="217605341"/>
      </p:ext>
    </p:extLst>
  </p:cSld>
  <p:clrMapOvr>
    <a:masterClrMapping/>
  </p:clrMapOvr>
</p:sld>
</file>

<file path=ppt/theme/theme1.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is">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1831</TotalTime>
  <Words>968</Words>
  <Application>Microsoft Macintosh PowerPoint</Application>
  <PresentationFormat>Geniş Ekran</PresentationFormat>
  <Paragraphs>40</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Calibri</vt:lpstr>
      <vt:lpstr>Calibri Light</vt:lpstr>
      <vt:lpstr>Times New Roman</vt:lpstr>
      <vt:lpstr>Arial</vt:lpstr>
      <vt:lpstr>Office Teması</vt:lpstr>
      <vt:lpstr>ANKARA’DAKİ HASTANELERİN AFETE HAZIRLIK DURUMLARI</vt:lpstr>
      <vt:lpstr>AFET</vt:lpstr>
      <vt:lpstr>KRİTİK ALTYAPI</vt:lpstr>
      <vt:lpstr>DÜNYA’DA HAP</vt:lpstr>
      <vt:lpstr>TÜRKİYE’DE HAP</vt:lpstr>
      <vt:lpstr>TÜRKİYE’DE HAP</vt:lpstr>
      <vt:lpstr>BULGULAR</vt:lpstr>
      <vt:lpstr>BULGULAR</vt:lpstr>
      <vt:lpstr>BULGULAR</vt:lpstr>
      <vt:lpstr>SONUÇ</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ANKARA’DAKİ HASTANELERİN AFETE HAZIRLIK DURUMLARI</dc:title>
  <dc:creator>mdemirkasimoglu@gmail.com</dc:creator>
  <cp:lastModifiedBy>mdemirkasimoglu@gmail.com</cp:lastModifiedBy>
  <cp:revision>8</cp:revision>
  <dcterms:created xsi:type="dcterms:W3CDTF">2016-05-05T12:42:54Z</dcterms:created>
  <dcterms:modified xsi:type="dcterms:W3CDTF">2016-05-06T19:14:22Z</dcterms:modified>
</cp:coreProperties>
</file>